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handoutMasterIdLst>
    <p:handoutMasterId r:id="rId15"/>
  </p:handoutMasterIdLst>
  <p:sldIdLst>
    <p:sldId id="261" r:id="rId2"/>
    <p:sldId id="300" r:id="rId3"/>
    <p:sldId id="291" r:id="rId4"/>
    <p:sldId id="299" r:id="rId5"/>
    <p:sldId id="271" r:id="rId6"/>
    <p:sldId id="297" r:id="rId7"/>
    <p:sldId id="275" r:id="rId8"/>
    <p:sldId id="292" r:id="rId9"/>
    <p:sldId id="298" r:id="rId10"/>
    <p:sldId id="295" r:id="rId11"/>
    <p:sldId id="296" r:id="rId12"/>
    <p:sldId id="293" r:id="rId13"/>
  </p:sldIdLst>
  <p:sldSz cx="9144000" cy="6858000" type="screen4x3"/>
  <p:notesSz cx="6669088"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11">
          <p15:clr>
            <a:srgbClr val="A4A3A4"/>
          </p15:clr>
        </p15:guide>
        <p15:guide id="2" orient="horz" pos="1201">
          <p15:clr>
            <a:srgbClr val="A4A3A4"/>
          </p15:clr>
        </p15:guide>
        <p15:guide id="3" pos="5217">
          <p15:clr>
            <a:srgbClr val="A4A3A4"/>
          </p15:clr>
        </p15:guide>
        <p15:guide id="4" pos="79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83" autoAdjust="0"/>
    <p:restoredTop sz="76273" autoAdjust="0"/>
  </p:normalViewPr>
  <p:slideViewPr>
    <p:cSldViewPr snapToGrid="0" snapToObjects="1">
      <p:cViewPr varScale="1">
        <p:scale>
          <a:sx n="76" d="100"/>
          <a:sy n="76" d="100"/>
        </p:scale>
        <p:origin x="1632" y="53"/>
      </p:cViewPr>
      <p:guideLst>
        <p:guide orient="horz" pos="1611"/>
        <p:guide orient="horz" pos="1201"/>
        <p:guide pos="5217"/>
        <p:guide pos="794"/>
      </p:guideLst>
    </p:cSldViewPr>
  </p:slideViewPr>
  <p:notesTextViewPr>
    <p:cViewPr>
      <p:scale>
        <a:sx n="100" d="100"/>
        <a:sy n="100" d="100"/>
      </p:scale>
      <p:origin x="0" y="0"/>
    </p:cViewPr>
  </p:notesTextViewPr>
  <p:notesViewPr>
    <p:cSldViewPr snapToGrid="0" snapToObjects="1">
      <p:cViewPr varScale="1">
        <p:scale>
          <a:sx n="70" d="100"/>
          <a:sy n="70" d="100"/>
        </p:scale>
        <p:origin x="3086" y="3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D42AEF0-D3B9-4A6C-B35B-37EF1C5BA71F}"/>
              </a:ext>
            </a:extLst>
          </p:cNvPr>
          <p:cNvSpPr>
            <a:spLocks noGrp="1"/>
          </p:cNvSpPr>
          <p:nvPr>
            <p:ph type="hdr" sz="quarter"/>
          </p:nvPr>
        </p:nvSpPr>
        <p:spPr>
          <a:xfrm>
            <a:off x="0" y="0"/>
            <a:ext cx="2889938" cy="49534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5010A7AF-1E60-4292-A8CD-7FE51CAFE85B}"/>
              </a:ext>
            </a:extLst>
          </p:cNvPr>
          <p:cNvSpPr>
            <a:spLocks noGrp="1"/>
          </p:cNvSpPr>
          <p:nvPr>
            <p:ph type="dt" sz="quarter" idx="1"/>
          </p:nvPr>
        </p:nvSpPr>
        <p:spPr>
          <a:xfrm>
            <a:off x="3777607" y="0"/>
            <a:ext cx="2889938" cy="495348"/>
          </a:xfrm>
          <a:prstGeom prst="rect">
            <a:avLst/>
          </a:prstGeom>
        </p:spPr>
        <p:txBody>
          <a:bodyPr vert="horz" lIns="91440" tIns="45720" rIns="91440" bIns="45720" rtlCol="0"/>
          <a:lstStyle>
            <a:lvl1pPr algn="r">
              <a:defRPr sz="1200"/>
            </a:lvl1pPr>
          </a:lstStyle>
          <a:p>
            <a:fld id="{D8E836C9-43F4-41B4-B4B3-B93596D6AD19}" type="datetimeFigureOut">
              <a:rPr lang="en-GB" smtClean="0"/>
              <a:t>12/12/2018</a:t>
            </a:fld>
            <a:endParaRPr lang="en-GB"/>
          </a:p>
        </p:txBody>
      </p:sp>
      <p:sp>
        <p:nvSpPr>
          <p:cNvPr id="4" name="Footer Placeholder 3">
            <a:extLst>
              <a:ext uri="{FF2B5EF4-FFF2-40B4-BE49-F238E27FC236}">
                <a16:creationId xmlns:a16="http://schemas.microsoft.com/office/drawing/2014/main" id="{ED26AB3C-B07B-45F6-A517-170216FED620}"/>
              </a:ext>
            </a:extLst>
          </p:cNvPr>
          <p:cNvSpPr>
            <a:spLocks noGrp="1"/>
          </p:cNvSpPr>
          <p:nvPr>
            <p:ph type="ftr" sz="quarter" idx="2"/>
          </p:nvPr>
        </p:nvSpPr>
        <p:spPr>
          <a:xfrm>
            <a:off x="0" y="9377318"/>
            <a:ext cx="2889938" cy="49534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AC1CA2FC-A3A3-406D-A83C-532F4CC9AB45}"/>
              </a:ext>
            </a:extLst>
          </p:cNvPr>
          <p:cNvSpPr>
            <a:spLocks noGrp="1"/>
          </p:cNvSpPr>
          <p:nvPr>
            <p:ph type="sldNum" sz="quarter" idx="3"/>
          </p:nvPr>
        </p:nvSpPr>
        <p:spPr>
          <a:xfrm>
            <a:off x="3777607" y="9377318"/>
            <a:ext cx="2889938" cy="495347"/>
          </a:xfrm>
          <a:prstGeom prst="rect">
            <a:avLst/>
          </a:prstGeom>
        </p:spPr>
        <p:txBody>
          <a:bodyPr vert="horz" lIns="91440" tIns="45720" rIns="91440" bIns="45720" rtlCol="0" anchor="b"/>
          <a:lstStyle>
            <a:lvl1pPr algn="r">
              <a:defRPr sz="1200"/>
            </a:lvl1pPr>
          </a:lstStyle>
          <a:p>
            <a:fld id="{2326D6EE-DEB1-4FD4-919E-4BECEEACC25B}" type="slidenum">
              <a:rPr lang="en-GB" smtClean="0"/>
              <a:t>‹#›</a:t>
            </a:fld>
            <a:endParaRPr lang="en-GB"/>
          </a:p>
        </p:txBody>
      </p:sp>
    </p:spTree>
    <p:extLst>
      <p:ext uri="{BB962C8B-B14F-4D97-AF65-F5344CB8AC3E}">
        <p14:creationId xmlns:p14="http://schemas.microsoft.com/office/powerpoint/2010/main" val="26992427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534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7607" y="0"/>
            <a:ext cx="2889938" cy="495348"/>
          </a:xfrm>
          <a:prstGeom prst="rect">
            <a:avLst/>
          </a:prstGeom>
        </p:spPr>
        <p:txBody>
          <a:bodyPr vert="horz" lIns="91440" tIns="45720" rIns="91440" bIns="45720" rtlCol="0"/>
          <a:lstStyle>
            <a:lvl1pPr algn="r">
              <a:defRPr sz="1200"/>
            </a:lvl1pPr>
          </a:lstStyle>
          <a:p>
            <a:fld id="{4273657E-70A5-4D0B-AFDB-9D29567B71CB}" type="datetimeFigureOut">
              <a:rPr lang="en-GB" smtClean="0"/>
              <a:t>12/12/2018</a:t>
            </a:fld>
            <a:endParaRPr lang="en-GB"/>
          </a:p>
        </p:txBody>
      </p:sp>
      <p:sp>
        <p:nvSpPr>
          <p:cNvPr id="4" name="Slide Image Placeholder 3"/>
          <p:cNvSpPr>
            <a:spLocks noGrp="1" noRot="1" noChangeAspect="1"/>
          </p:cNvSpPr>
          <p:nvPr>
            <p:ph type="sldImg" idx="2"/>
          </p:nvPr>
        </p:nvSpPr>
        <p:spPr>
          <a:xfrm>
            <a:off x="1114425" y="1233488"/>
            <a:ext cx="4440238" cy="333216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909" y="4751219"/>
            <a:ext cx="5335270" cy="3887361"/>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7318"/>
            <a:ext cx="2889938" cy="49534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7607" y="9377318"/>
            <a:ext cx="2889938" cy="495347"/>
          </a:xfrm>
          <a:prstGeom prst="rect">
            <a:avLst/>
          </a:prstGeom>
        </p:spPr>
        <p:txBody>
          <a:bodyPr vert="horz" lIns="91440" tIns="45720" rIns="91440" bIns="45720" rtlCol="0" anchor="b"/>
          <a:lstStyle>
            <a:lvl1pPr algn="r">
              <a:defRPr sz="1200"/>
            </a:lvl1pPr>
          </a:lstStyle>
          <a:p>
            <a:fld id="{2CD1B1AA-92AB-4062-83EB-2C37DFE5AB28}" type="slidenum">
              <a:rPr lang="en-GB" smtClean="0"/>
              <a:t>‹#›</a:t>
            </a:fld>
            <a:endParaRPr lang="en-GB"/>
          </a:p>
        </p:txBody>
      </p:sp>
    </p:spTree>
    <p:extLst>
      <p:ext uri="{BB962C8B-B14F-4D97-AF65-F5344CB8AC3E}">
        <p14:creationId xmlns:p14="http://schemas.microsoft.com/office/powerpoint/2010/main" val="5209120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CD1B1AA-92AB-4062-83EB-2C37DFE5AB28}" type="slidenum">
              <a:rPr lang="en-GB" smtClean="0"/>
              <a:t>1</a:t>
            </a:fld>
            <a:endParaRPr lang="en-GB"/>
          </a:p>
        </p:txBody>
      </p:sp>
    </p:spTree>
    <p:extLst>
      <p:ext uri="{BB962C8B-B14F-4D97-AF65-F5344CB8AC3E}">
        <p14:creationId xmlns:p14="http://schemas.microsoft.com/office/powerpoint/2010/main" val="2893363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CD1B1AA-92AB-4062-83EB-2C37DFE5AB28}" type="slidenum">
              <a:rPr lang="en-GB" smtClean="0"/>
              <a:t>10</a:t>
            </a:fld>
            <a:endParaRPr lang="en-GB"/>
          </a:p>
        </p:txBody>
      </p:sp>
    </p:spTree>
    <p:extLst>
      <p:ext uri="{BB962C8B-B14F-4D97-AF65-F5344CB8AC3E}">
        <p14:creationId xmlns:p14="http://schemas.microsoft.com/office/powerpoint/2010/main" val="2078856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10"/>
          </p:nvPr>
        </p:nvSpPr>
        <p:spPr/>
        <p:txBody>
          <a:bodyPr/>
          <a:lstStyle/>
          <a:p>
            <a:fld id="{2CD1B1AA-92AB-4062-83EB-2C37DFE5AB28}" type="slidenum">
              <a:rPr lang="en-GB" smtClean="0"/>
              <a:t>11</a:t>
            </a:fld>
            <a:endParaRPr lang="en-GB"/>
          </a:p>
        </p:txBody>
      </p:sp>
    </p:spTree>
    <p:extLst>
      <p:ext uri="{BB962C8B-B14F-4D97-AF65-F5344CB8AC3E}">
        <p14:creationId xmlns:p14="http://schemas.microsoft.com/office/powerpoint/2010/main" val="6208174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CD1B1AA-92AB-4062-83EB-2C37DFE5AB28}" type="slidenum">
              <a:rPr lang="en-GB" smtClean="0"/>
              <a:t>12</a:t>
            </a:fld>
            <a:endParaRPr lang="en-GB"/>
          </a:p>
        </p:txBody>
      </p:sp>
    </p:spTree>
    <p:extLst>
      <p:ext uri="{BB962C8B-B14F-4D97-AF65-F5344CB8AC3E}">
        <p14:creationId xmlns:p14="http://schemas.microsoft.com/office/powerpoint/2010/main" val="3439050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CD1B1AA-92AB-4062-83EB-2C37DFE5AB28}" type="slidenum">
              <a:rPr lang="en-GB" smtClean="0"/>
              <a:t>2</a:t>
            </a:fld>
            <a:endParaRPr lang="en-GB"/>
          </a:p>
        </p:txBody>
      </p:sp>
    </p:spTree>
    <p:extLst>
      <p:ext uri="{BB962C8B-B14F-4D97-AF65-F5344CB8AC3E}">
        <p14:creationId xmlns:p14="http://schemas.microsoft.com/office/powerpoint/2010/main" val="12536219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CD1B1AA-92AB-4062-83EB-2C37DFE5AB28}" type="slidenum">
              <a:rPr lang="en-GB" smtClean="0"/>
              <a:t>3</a:t>
            </a:fld>
            <a:endParaRPr lang="en-GB"/>
          </a:p>
        </p:txBody>
      </p:sp>
    </p:spTree>
    <p:extLst>
      <p:ext uri="{BB962C8B-B14F-4D97-AF65-F5344CB8AC3E}">
        <p14:creationId xmlns:p14="http://schemas.microsoft.com/office/powerpoint/2010/main" val="2810307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CD1B1AA-92AB-4062-83EB-2C37DFE5AB28}" type="slidenum">
              <a:rPr lang="en-GB" smtClean="0"/>
              <a:t>4</a:t>
            </a:fld>
            <a:endParaRPr lang="en-GB"/>
          </a:p>
        </p:txBody>
      </p:sp>
    </p:spTree>
    <p:extLst>
      <p:ext uri="{BB962C8B-B14F-4D97-AF65-F5344CB8AC3E}">
        <p14:creationId xmlns:p14="http://schemas.microsoft.com/office/powerpoint/2010/main" val="4701364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CD1B1AA-92AB-4062-83EB-2C37DFE5AB28}" type="slidenum">
              <a:rPr lang="en-GB" smtClean="0"/>
              <a:t>5</a:t>
            </a:fld>
            <a:endParaRPr lang="en-GB"/>
          </a:p>
        </p:txBody>
      </p:sp>
    </p:spTree>
    <p:extLst>
      <p:ext uri="{BB962C8B-B14F-4D97-AF65-F5344CB8AC3E}">
        <p14:creationId xmlns:p14="http://schemas.microsoft.com/office/powerpoint/2010/main" val="30316177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CD1B1AA-92AB-4062-83EB-2C37DFE5AB28}" type="slidenum">
              <a:rPr lang="en-GB" smtClean="0"/>
              <a:t>6</a:t>
            </a:fld>
            <a:endParaRPr lang="en-GB"/>
          </a:p>
        </p:txBody>
      </p:sp>
    </p:spTree>
    <p:extLst>
      <p:ext uri="{BB962C8B-B14F-4D97-AF65-F5344CB8AC3E}">
        <p14:creationId xmlns:p14="http://schemas.microsoft.com/office/powerpoint/2010/main" val="39018089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CD1B1AA-92AB-4062-83EB-2C37DFE5AB28}" type="slidenum">
              <a:rPr lang="en-GB" smtClean="0"/>
              <a:t>7</a:t>
            </a:fld>
            <a:endParaRPr lang="en-GB"/>
          </a:p>
        </p:txBody>
      </p:sp>
    </p:spTree>
    <p:extLst>
      <p:ext uri="{BB962C8B-B14F-4D97-AF65-F5344CB8AC3E}">
        <p14:creationId xmlns:p14="http://schemas.microsoft.com/office/powerpoint/2010/main" val="20571691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CD1B1AA-92AB-4062-83EB-2C37DFE5AB28}" type="slidenum">
              <a:rPr lang="en-GB" smtClean="0"/>
              <a:t>8</a:t>
            </a:fld>
            <a:endParaRPr lang="en-GB"/>
          </a:p>
        </p:txBody>
      </p:sp>
    </p:spTree>
    <p:extLst>
      <p:ext uri="{BB962C8B-B14F-4D97-AF65-F5344CB8AC3E}">
        <p14:creationId xmlns:p14="http://schemas.microsoft.com/office/powerpoint/2010/main" val="18159412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CD1B1AA-92AB-4062-83EB-2C37DFE5AB28}" type="slidenum">
              <a:rPr lang="en-GB" smtClean="0"/>
              <a:t>9</a:t>
            </a:fld>
            <a:endParaRPr lang="en-GB"/>
          </a:p>
        </p:txBody>
      </p:sp>
    </p:spTree>
    <p:extLst>
      <p:ext uri="{BB962C8B-B14F-4D97-AF65-F5344CB8AC3E}">
        <p14:creationId xmlns:p14="http://schemas.microsoft.com/office/powerpoint/2010/main" val="4226009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974400"/>
            <a:ext cx="9144000" cy="2883408"/>
          </a:xfrm>
          <a:prstGeom prst="rect">
            <a:avLst/>
          </a:prstGeom>
        </p:spPr>
      </p:pic>
      <p:sp>
        <p:nvSpPr>
          <p:cNvPr id="2" name="Title 1"/>
          <p:cNvSpPr>
            <a:spLocks noGrp="1"/>
          </p:cNvSpPr>
          <p:nvPr>
            <p:ph type="ctrTitle"/>
          </p:nvPr>
        </p:nvSpPr>
        <p:spPr>
          <a:xfrm>
            <a:off x="1260000" y="1908000"/>
            <a:ext cx="7020000" cy="1440000"/>
          </a:xfrm>
        </p:spPr>
        <p:txBody>
          <a:bodyPr/>
          <a:lstStyle>
            <a:lvl1pPr algn="l">
              <a:defRPr sz="3700"/>
            </a:lvl1pPr>
          </a:lstStyle>
          <a:p>
            <a:r>
              <a:rPr lang="en-US"/>
              <a:t>Click to edit Master title style</a:t>
            </a:r>
            <a:endParaRPr lang="en-US" dirty="0"/>
          </a:p>
        </p:txBody>
      </p:sp>
      <p:sp>
        <p:nvSpPr>
          <p:cNvPr id="3" name="Subtitle 2"/>
          <p:cNvSpPr>
            <a:spLocks noGrp="1"/>
          </p:cNvSpPr>
          <p:nvPr>
            <p:ph type="subTitle" idx="1"/>
          </p:nvPr>
        </p:nvSpPr>
        <p:spPr>
          <a:xfrm>
            <a:off x="1260000" y="3420000"/>
            <a:ext cx="7020000" cy="540000"/>
          </a:xfrm>
        </p:spPr>
        <p:txBody>
          <a:bodyPr/>
          <a:lstStyle>
            <a:lvl1pPr marL="0" indent="0" algn="l">
              <a:buNone/>
              <a:defRPr sz="2000" b="1">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5C656D1-75F9-8341-B8EC-3647F164BB44}" type="datetimeFigureOut">
              <a:rPr lang="en-US" smtClean="0"/>
              <a:t>12/12/2018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4E7ABF-A55B-2D41-9BC5-37A4B509C44C}" type="slidenum">
              <a:rPr lang="en-US" smtClean="0"/>
              <a:t>‹#›</a:t>
            </a:fld>
            <a:endParaRPr lang="en-US" dirty="0"/>
          </a:p>
        </p:txBody>
      </p:sp>
    </p:spTree>
    <p:extLst>
      <p:ext uri="{BB962C8B-B14F-4D97-AF65-F5344CB8AC3E}">
        <p14:creationId xmlns:p14="http://schemas.microsoft.com/office/powerpoint/2010/main" val="2019393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C656D1-75F9-8341-B8EC-3647F164BB44}" type="datetimeFigureOut">
              <a:rPr lang="en-US" smtClean="0"/>
              <a:t>12/12/2018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4E7ABF-A55B-2D41-9BC5-37A4B509C44C}" type="slidenum">
              <a:rPr lang="en-US" smtClean="0"/>
              <a:t>‹#›</a:t>
            </a:fld>
            <a:endParaRPr lang="en-US"/>
          </a:p>
        </p:txBody>
      </p:sp>
    </p:spTree>
    <p:extLst>
      <p:ext uri="{BB962C8B-B14F-4D97-AF65-F5344CB8AC3E}">
        <p14:creationId xmlns:p14="http://schemas.microsoft.com/office/powerpoint/2010/main" val="2771904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0000" y="1908000"/>
            <a:ext cx="7020000" cy="540000"/>
          </a:xfrm>
        </p:spPr>
        <p:txBody>
          <a:bodyPr anchor="t"/>
          <a:lstStyle>
            <a:lvl1pPr algn="l">
              <a:defRPr sz="3700" b="1" cap="none" baseline="0"/>
            </a:lvl1pPr>
          </a:lstStyle>
          <a:p>
            <a:r>
              <a:rPr lang="en-US"/>
              <a:t>Click to edit Master title style</a:t>
            </a:r>
            <a:endParaRPr lang="en-US" dirty="0"/>
          </a:p>
        </p:txBody>
      </p:sp>
      <p:sp>
        <p:nvSpPr>
          <p:cNvPr id="3" name="Text Placeholder 2"/>
          <p:cNvSpPr>
            <a:spLocks noGrp="1"/>
          </p:cNvSpPr>
          <p:nvPr>
            <p:ph type="body" idx="1"/>
          </p:nvPr>
        </p:nvSpPr>
        <p:spPr>
          <a:xfrm>
            <a:off x="1260000" y="2556000"/>
            <a:ext cx="7020000" cy="2592000"/>
          </a:xfrm>
        </p:spPr>
        <p:txBody>
          <a:bodyPr anchor="t" anchorCtr="0"/>
          <a:lstStyle>
            <a:lvl1pPr marL="0" indent="0">
              <a:lnSpc>
                <a:spcPct val="100000"/>
              </a:lnSpc>
              <a:spcBef>
                <a:spcPts val="600"/>
              </a:spcBef>
              <a:buNone/>
              <a:defRPr sz="2600">
                <a:solidFill>
                  <a:schemeClr val="accent2"/>
                </a:solidFill>
              </a:defRPr>
            </a:lvl1pPr>
            <a:lvl2pPr marL="360000" indent="0">
              <a:lnSpc>
                <a:spcPct val="100000"/>
              </a:lnSpc>
              <a:spcBef>
                <a:spcPts val="600"/>
              </a:spcBef>
              <a:buNone/>
              <a:defRPr sz="1800">
                <a:solidFill>
                  <a:schemeClr val="accent2"/>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a:p>
            <a:pPr lvl="1"/>
            <a:r>
              <a:rPr lang="en-US"/>
              <a:t>Second level</a:t>
            </a:r>
          </a:p>
        </p:txBody>
      </p:sp>
      <p:sp>
        <p:nvSpPr>
          <p:cNvPr id="4" name="Date Placeholder 3"/>
          <p:cNvSpPr>
            <a:spLocks noGrp="1"/>
          </p:cNvSpPr>
          <p:nvPr>
            <p:ph type="dt" sz="half" idx="10"/>
          </p:nvPr>
        </p:nvSpPr>
        <p:spPr/>
        <p:txBody>
          <a:bodyPr/>
          <a:lstStyle/>
          <a:p>
            <a:fld id="{85C656D1-75F9-8341-B8EC-3647F164BB44}" type="datetimeFigureOut">
              <a:rPr lang="en-US" smtClean="0"/>
              <a:t>12/12/2018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4E7ABF-A55B-2D41-9BC5-37A4B509C44C}" type="slidenum">
              <a:rPr lang="en-US" smtClean="0"/>
              <a:t>‹#›</a:t>
            </a:fld>
            <a:endParaRPr lang="en-US"/>
          </a:p>
        </p:txBody>
      </p:sp>
    </p:spTree>
    <p:extLst>
      <p:ext uri="{BB962C8B-B14F-4D97-AF65-F5344CB8AC3E}">
        <p14:creationId xmlns:p14="http://schemas.microsoft.com/office/powerpoint/2010/main" val="2796860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60000" y="2557463"/>
            <a:ext cx="3420000" cy="2592000"/>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60000" y="2557463"/>
            <a:ext cx="3420000" cy="2592000"/>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5C656D1-75F9-8341-B8EC-3647F164BB44}" type="datetimeFigureOut">
              <a:rPr lang="en-US" smtClean="0"/>
              <a:t>12/12/2018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4E7ABF-A55B-2D41-9BC5-37A4B509C44C}" type="slidenum">
              <a:rPr lang="en-US" smtClean="0"/>
              <a:t>‹#›</a:t>
            </a:fld>
            <a:endParaRPr lang="en-US"/>
          </a:p>
        </p:txBody>
      </p:sp>
    </p:spTree>
    <p:extLst>
      <p:ext uri="{BB962C8B-B14F-4D97-AF65-F5344CB8AC3E}">
        <p14:creationId xmlns:p14="http://schemas.microsoft.com/office/powerpoint/2010/main" val="42335437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5C656D1-75F9-8341-B8EC-3647F164BB44}" type="datetimeFigureOut">
              <a:rPr lang="en-US" smtClean="0"/>
              <a:t>12/12/2018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4E7ABF-A55B-2D41-9BC5-37A4B509C44C}" type="slidenum">
              <a:rPr lang="en-US" smtClean="0"/>
              <a:t>‹#›</a:t>
            </a:fld>
            <a:endParaRPr lang="en-US"/>
          </a:p>
        </p:txBody>
      </p:sp>
    </p:spTree>
    <p:extLst>
      <p:ext uri="{BB962C8B-B14F-4D97-AF65-F5344CB8AC3E}">
        <p14:creationId xmlns:p14="http://schemas.microsoft.com/office/powerpoint/2010/main" val="3203640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C656D1-75F9-8341-B8EC-3647F164BB44}" type="datetimeFigureOut">
              <a:rPr lang="en-US" smtClean="0"/>
              <a:t>12/12/2018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4E7ABF-A55B-2D41-9BC5-37A4B509C44C}" type="slidenum">
              <a:rPr lang="en-US" smtClean="0"/>
              <a:t>‹#›</a:t>
            </a:fld>
            <a:endParaRPr lang="en-US"/>
          </a:p>
        </p:txBody>
      </p:sp>
    </p:spTree>
    <p:extLst>
      <p:ext uri="{BB962C8B-B14F-4D97-AF65-F5344CB8AC3E}">
        <p14:creationId xmlns:p14="http://schemas.microsoft.com/office/powerpoint/2010/main" val="2490308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5300472"/>
            <a:ext cx="9144000" cy="1557528"/>
          </a:xfrm>
          <a:prstGeom prst="rect">
            <a:avLst/>
          </a:prstGeom>
        </p:spPr>
      </p:pic>
      <p:pic>
        <p:nvPicPr>
          <p:cNvPr id="7" name="Picture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164000" y="306000"/>
            <a:ext cx="1700146" cy="666630"/>
          </a:xfrm>
          <a:prstGeom prst="rect">
            <a:avLst/>
          </a:prstGeom>
        </p:spPr>
      </p:pic>
      <p:sp>
        <p:nvSpPr>
          <p:cNvPr id="2" name="Title Placeholder 1"/>
          <p:cNvSpPr>
            <a:spLocks noGrp="1"/>
          </p:cNvSpPr>
          <p:nvPr>
            <p:ph type="title"/>
          </p:nvPr>
        </p:nvSpPr>
        <p:spPr>
          <a:xfrm>
            <a:off x="1260000" y="1908000"/>
            <a:ext cx="7020000" cy="540000"/>
          </a:xfrm>
          <a:prstGeom prst="rect">
            <a:avLst/>
          </a:prstGeom>
        </p:spPr>
        <p:txBody>
          <a:bodyPr vert="horz" lIns="0" tIns="0" rIns="0" bIns="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1260000" y="2556000"/>
            <a:ext cx="7020000" cy="259200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944000" y="6498000"/>
            <a:ext cx="1800000" cy="216000"/>
          </a:xfrm>
          <a:prstGeom prst="rect">
            <a:avLst/>
          </a:prstGeom>
        </p:spPr>
        <p:txBody>
          <a:bodyPr vert="horz" lIns="0" tIns="0" rIns="0" bIns="0" rtlCol="0" anchor="b" anchorCtr="0"/>
          <a:lstStyle>
            <a:lvl1pPr algn="l">
              <a:defRPr sz="1200">
                <a:solidFill>
                  <a:schemeClr val="bg1"/>
                </a:solidFill>
              </a:defRPr>
            </a:lvl1pPr>
          </a:lstStyle>
          <a:p>
            <a:fld id="{85C656D1-75F9-8341-B8EC-3647F164BB44}" type="datetimeFigureOut">
              <a:rPr lang="en-US" smtClean="0"/>
              <a:pPr/>
              <a:t>12/12/2018</a:t>
            </a:fld>
            <a:endParaRPr lang="en-US" dirty="0"/>
          </a:p>
        </p:txBody>
      </p:sp>
      <p:sp>
        <p:nvSpPr>
          <p:cNvPr id="5" name="Footer Placeholder 4"/>
          <p:cNvSpPr>
            <a:spLocks noGrp="1"/>
          </p:cNvSpPr>
          <p:nvPr>
            <p:ph type="ftr" sz="quarter" idx="3"/>
          </p:nvPr>
        </p:nvSpPr>
        <p:spPr>
          <a:xfrm>
            <a:off x="3960000" y="6498000"/>
            <a:ext cx="4320000" cy="216000"/>
          </a:xfrm>
          <a:prstGeom prst="rect">
            <a:avLst/>
          </a:prstGeom>
        </p:spPr>
        <p:txBody>
          <a:bodyPr vert="horz" lIns="0" tIns="0" rIns="0" bIns="0" rtlCol="0" anchor="b" anchorCtr="0"/>
          <a:lstStyle>
            <a:lvl1pPr algn="l">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1260000" y="6498000"/>
            <a:ext cx="360000" cy="216000"/>
          </a:xfrm>
          <a:prstGeom prst="rect">
            <a:avLst/>
          </a:prstGeom>
        </p:spPr>
        <p:txBody>
          <a:bodyPr vert="horz" lIns="0" tIns="0" rIns="0" bIns="0" rtlCol="0" anchor="b" anchorCtr="0"/>
          <a:lstStyle>
            <a:lvl1pPr algn="l">
              <a:defRPr sz="1200">
                <a:solidFill>
                  <a:schemeClr val="bg1"/>
                </a:solidFill>
              </a:defRPr>
            </a:lvl1pPr>
          </a:lstStyle>
          <a:p>
            <a:fld id="{8D4E7ABF-A55B-2D41-9BC5-37A4B509C44C}" type="slidenum">
              <a:rPr lang="en-US" smtClean="0"/>
              <a:pPr/>
              <a:t>‹#›</a:t>
            </a:fld>
            <a:endParaRPr lang="en-US" dirty="0"/>
          </a:p>
        </p:txBody>
      </p:sp>
    </p:spTree>
    <p:extLst>
      <p:ext uri="{BB962C8B-B14F-4D97-AF65-F5344CB8AC3E}">
        <p14:creationId xmlns:p14="http://schemas.microsoft.com/office/powerpoint/2010/main" val="34981234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Lst>
  <p:txStyles>
    <p:titleStyle>
      <a:lvl1pPr algn="l" defTabSz="457200" rtl="0" eaLnBrk="1" latinLnBrk="0" hangingPunct="1">
        <a:spcBef>
          <a:spcPct val="0"/>
        </a:spcBef>
        <a:buNone/>
        <a:defRPr sz="2600" b="1" kern="1200">
          <a:solidFill>
            <a:schemeClr val="accent2"/>
          </a:solidFill>
          <a:latin typeface="+mj-lt"/>
          <a:ea typeface="+mj-ea"/>
          <a:cs typeface="+mj-cs"/>
        </a:defRPr>
      </a:lvl1pPr>
    </p:titleStyle>
    <p:bodyStyle>
      <a:lvl1pPr marL="288000" indent="-288000" algn="l" defTabSz="457200" rtl="0" eaLnBrk="1" latinLnBrk="0" hangingPunct="1">
        <a:lnSpc>
          <a:spcPct val="120000"/>
        </a:lnSpc>
        <a:spcBef>
          <a:spcPts val="800"/>
        </a:spcBef>
        <a:buClr>
          <a:schemeClr val="accent2"/>
        </a:buClr>
        <a:buSzPct val="110000"/>
        <a:buFont typeface="Verdana" pitchFamily="34" charset="0"/>
        <a:buChar char="●"/>
        <a:defRPr sz="1600" kern="1200">
          <a:solidFill>
            <a:schemeClr val="tx1"/>
          </a:solidFill>
          <a:latin typeface="+mn-lt"/>
          <a:ea typeface="+mn-ea"/>
          <a:cs typeface="+mn-cs"/>
        </a:defRPr>
      </a:lvl1pPr>
      <a:lvl2pPr marL="576000" indent="-288000" algn="l" defTabSz="457200" rtl="0" eaLnBrk="1" latinLnBrk="0" hangingPunct="1">
        <a:lnSpc>
          <a:spcPct val="120000"/>
        </a:lnSpc>
        <a:spcBef>
          <a:spcPts val="500"/>
        </a:spcBef>
        <a:buClr>
          <a:schemeClr val="accent2"/>
        </a:buClr>
        <a:buFont typeface="Arial"/>
        <a:buChar char="–"/>
        <a:defRPr sz="1600" kern="1200">
          <a:solidFill>
            <a:schemeClr val="tx1"/>
          </a:solidFill>
          <a:latin typeface="+mn-lt"/>
          <a:ea typeface="+mn-ea"/>
          <a:cs typeface="+mn-cs"/>
        </a:defRPr>
      </a:lvl2pPr>
      <a:lvl3pPr marL="864000" indent="-288000" algn="l" defTabSz="457200" rtl="0" eaLnBrk="1" latinLnBrk="0" hangingPunct="1">
        <a:lnSpc>
          <a:spcPct val="120000"/>
        </a:lnSpc>
        <a:spcBef>
          <a:spcPts val="500"/>
        </a:spcBef>
        <a:buClr>
          <a:schemeClr val="accent2"/>
        </a:buClr>
        <a:buSzPct val="110000"/>
        <a:buFont typeface="Verdana" pitchFamily="34" charset="0"/>
        <a:buChar char="●"/>
        <a:defRPr sz="1600" kern="1200">
          <a:solidFill>
            <a:schemeClr val="tx1"/>
          </a:solidFill>
          <a:latin typeface="+mn-lt"/>
          <a:ea typeface="+mn-ea"/>
          <a:cs typeface="+mn-cs"/>
        </a:defRPr>
      </a:lvl3pPr>
      <a:lvl4pPr marL="1152000" indent="-288000" algn="l" defTabSz="457200" rtl="0" eaLnBrk="1" latinLnBrk="0" hangingPunct="1">
        <a:lnSpc>
          <a:spcPct val="120000"/>
        </a:lnSpc>
        <a:spcBef>
          <a:spcPts val="500"/>
        </a:spcBef>
        <a:buClr>
          <a:schemeClr val="accent2"/>
        </a:buClr>
        <a:buFont typeface="Arial"/>
        <a:buChar char="–"/>
        <a:defRPr sz="1600" kern="1200">
          <a:solidFill>
            <a:schemeClr val="tx1"/>
          </a:solidFill>
          <a:latin typeface="+mn-lt"/>
          <a:ea typeface="+mn-ea"/>
          <a:cs typeface="+mn-cs"/>
        </a:defRPr>
      </a:lvl4pPr>
      <a:lvl5pPr marL="1440000" indent="-288000" algn="l" defTabSz="457200" rtl="0" eaLnBrk="1" latinLnBrk="0" hangingPunct="1">
        <a:lnSpc>
          <a:spcPct val="120000"/>
        </a:lnSpc>
        <a:spcBef>
          <a:spcPts val="500"/>
        </a:spcBef>
        <a:buClr>
          <a:schemeClr val="accent2"/>
        </a:buClr>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engagement.redbridge.gov.uk/housing/homelessness-strategy/"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5.emf"/><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271" y="1199096"/>
            <a:ext cx="7020000" cy="2935220"/>
          </a:xfrm>
        </p:spPr>
        <p:txBody>
          <a:bodyPr/>
          <a:lstStyle/>
          <a:p>
            <a:r>
              <a:rPr lang="en-GB" sz="2800" dirty="0"/>
              <a:t>Redbridge Homelessness Strategy 2018-23</a:t>
            </a:r>
            <a:br>
              <a:rPr lang="en-GB" dirty="0"/>
            </a:br>
            <a:br>
              <a:rPr lang="en-GB" sz="1600" dirty="0"/>
            </a:br>
            <a:r>
              <a:rPr lang="en-GB" sz="2400" dirty="0">
                <a:solidFill>
                  <a:schemeClr val="tx1"/>
                </a:solidFill>
              </a:rPr>
              <a:t>Voluntary Sector Forum</a:t>
            </a:r>
            <a:br>
              <a:rPr lang="en-GB" sz="2400" dirty="0">
                <a:solidFill>
                  <a:schemeClr val="tx1"/>
                </a:solidFill>
              </a:rPr>
            </a:br>
            <a:r>
              <a:rPr lang="en-GB" sz="2400" b="0" i="1" dirty="0">
                <a:solidFill>
                  <a:schemeClr val="tx1"/>
                </a:solidFill>
              </a:rPr>
              <a:t>Wednesday 12 December 2018</a:t>
            </a:r>
            <a:br>
              <a:rPr lang="en-GB" sz="3200" dirty="0">
                <a:solidFill>
                  <a:schemeClr val="tx1"/>
                </a:solidFill>
              </a:rPr>
            </a:br>
            <a:br>
              <a:rPr lang="en-GB" sz="1400" dirty="0">
                <a:solidFill>
                  <a:schemeClr val="tx1"/>
                </a:solidFill>
              </a:rPr>
            </a:br>
            <a:r>
              <a:rPr lang="en-GB" sz="2000" dirty="0"/>
              <a:t>Hitesh Tailor</a:t>
            </a:r>
            <a:br>
              <a:rPr lang="en-GB" sz="2000" dirty="0"/>
            </a:br>
            <a:r>
              <a:rPr lang="en-GB" sz="1800" b="0" dirty="0">
                <a:solidFill>
                  <a:schemeClr val="tx1"/>
                </a:solidFill>
              </a:rPr>
              <a:t>Strategy &amp; Partnerships Officer</a:t>
            </a:r>
            <a:br>
              <a:rPr lang="en-GB" sz="1800" b="0" dirty="0">
                <a:solidFill>
                  <a:schemeClr val="tx1"/>
                </a:solidFill>
              </a:rPr>
            </a:br>
            <a:r>
              <a:rPr lang="fr-FR" sz="1800" b="0" dirty="0">
                <a:solidFill>
                  <a:schemeClr val="tx1"/>
                </a:solidFill>
              </a:rPr>
              <a:t>T: 020 8708 4978</a:t>
            </a:r>
            <a:br>
              <a:rPr lang="fr-FR" sz="1800" b="0" dirty="0">
                <a:solidFill>
                  <a:schemeClr val="tx1"/>
                </a:solidFill>
              </a:rPr>
            </a:br>
            <a:r>
              <a:rPr lang="fr-FR" sz="1800" b="0" dirty="0">
                <a:solidFill>
                  <a:schemeClr val="tx1"/>
                </a:solidFill>
              </a:rPr>
              <a:t>E: hitesh.tailor@redbridge.gov.uk</a:t>
            </a:r>
            <a:br>
              <a:rPr lang="fr-FR" sz="2000" dirty="0">
                <a:solidFill>
                  <a:schemeClr val="tx1"/>
                </a:solidFill>
              </a:rPr>
            </a:br>
            <a:br>
              <a:rPr lang="en-GB" sz="2000" dirty="0">
                <a:solidFill>
                  <a:schemeClr val="tx1"/>
                </a:solidFill>
              </a:rPr>
            </a:br>
            <a:endParaRPr lang="en-GB" sz="2000" dirty="0">
              <a:solidFill>
                <a:schemeClr val="tx1"/>
              </a:solidFill>
            </a:endParaRPr>
          </a:p>
        </p:txBody>
      </p:sp>
    </p:spTree>
    <p:extLst>
      <p:ext uri="{BB962C8B-B14F-4D97-AF65-F5344CB8AC3E}">
        <p14:creationId xmlns:p14="http://schemas.microsoft.com/office/powerpoint/2010/main" val="2143650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BCB54-DCD4-4DB2-8531-1F17AC2B6F21}"/>
              </a:ext>
            </a:extLst>
          </p:cNvPr>
          <p:cNvSpPr>
            <a:spLocks noGrp="1"/>
          </p:cNvSpPr>
          <p:nvPr>
            <p:ph type="title"/>
          </p:nvPr>
        </p:nvSpPr>
        <p:spPr>
          <a:xfrm>
            <a:off x="1350000" y="1154467"/>
            <a:ext cx="7020000" cy="540000"/>
          </a:xfrm>
        </p:spPr>
        <p:txBody>
          <a:bodyPr/>
          <a:lstStyle/>
          <a:p>
            <a:r>
              <a:rPr lang="en-GB" dirty="0"/>
              <a:t>Proposed Actions</a:t>
            </a:r>
          </a:p>
        </p:txBody>
      </p:sp>
      <p:sp>
        <p:nvSpPr>
          <p:cNvPr id="3" name="Content Placeholder 2">
            <a:extLst>
              <a:ext uri="{FF2B5EF4-FFF2-40B4-BE49-F238E27FC236}">
                <a16:creationId xmlns:a16="http://schemas.microsoft.com/office/drawing/2014/main" id="{EB5791FD-D178-452E-9E61-0B1F7D607AAB}"/>
              </a:ext>
            </a:extLst>
          </p:cNvPr>
          <p:cNvSpPr>
            <a:spLocks noGrp="1"/>
          </p:cNvSpPr>
          <p:nvPr>
            <p:ph sz="half" idx="1"/>
          </p:nvPr>
        </p:nvSpPr>
        <p:spPr>
          <a:xfrm>
            <a:off x="1350000" y="1694995"/>
            <a:ext cx="3420000" cy="3419615"/>
          </a:xfrm>
        </p:spPr>
        <p:txBody>
          <a:bodyPr/>
          <a:lstStyle/>
          <a:p>
            <a:pPr marL="0" indent="0">
              <a:buNone/>
            </a:pPr>
            <a:r>
              <a:rPr lang="en-GB" b="1" dirty="0"/>
              <a:t>Ending rough sleeping in Redbridge</a:t>
            </a:r>
          </a:p>
          <a:p>
            <a:pPr>
              <a:lnSpc>
                <a:spcPct val="100000"/>
              </a:lnSpc>
            </a:pPr>
            <a:endParaRPr lang="en-GB" dirty="0"/>
          </a:p>
          <a:p>
            <a:pPr>
              <a:lnSpc>
                <a:spcPct val="100000"/>
              </a:lnSpc>
            </a:pPr>
            <a:r>
              <a:rPr lang="en-GB" dirty="0"/>
              <a:t>Build on partnerships – Redbridge Together</a:t>
            </a:r>
          </a:p>
          <a:p>
            <a:pPr>
              <a:lnSpc>
                <a:spcPct val="100000"/>
              </a:lnSpc>
            </a:pPr>
            <a:r>
              <a:rPr lang="en-GB" dirty="0"/>
              <a:t>Refresh Rough Sleeper Protocol</a:t>
            </a:r>
          </a:p>
          <a:p>
            <a:pPr>
              <a:lnSpc>
                <a:spcPct val="100000"/>
              </a:lnSpc>
            </a:pPr>
            <a:r>
              <a:rPr lang="en-GB" dirty="0"/>
              <a:t>Project Malachi + new winter shelter</a:t>
            </a:r>
          </a:p>
          <a:p>
            <a:pPr>
              <a:lnSpc>
                <a:spcPct val="100000"/>
              </a:lnSpc>
            </a:pPr>
            <a:r>
              <a:rPr lang="en-GB" dirty="0"/>
              <a:t>Working with volunteer groups</a:t>
            </a:r>
          </a:p>
          <a:p>
            <a:pPr>
              <a:lnSpc>
                <a:spcPct val="100000"/>
              </a:lnSpc>
            </a:pPr>
            <a:r>
              <a:rPr lang="en-GB" dirty="0"/>
              <a:t>How can we prevent more people sleeping rough - Work with Institute of Global Homelessness</a:t>
            </a:r>
          </a:p>
          <a:p>
            <a:pPr>
              <a:lnSpc>
                <a:spcPct val="100000"/>
              </a:lnSpc>
            </a:pPr>
            <a:r>
              <a:rPr lang="en-GB" dirty="0"/>
              <a:t>Regular street count – at least every two years</a:t>
            </a:r>
          </a:p>
        </p:txBody>
      </p:sp>
      <p:sp>
        <p:nvSpPr>
          <p:cNvPr id="4" name="Content Placeholder 3">
            <a:extLst>
              <a:ext uri="{FF2B5EF4-FFF2-40B4-BE49-F238E27FC236}">
                <a16:creationId xmlns:a16="http://schemas.microsoft.com/office/drawing/2014/main" id="{052DF75A-4C9A-4B5B-921C-5C31AE2C30B3}"/>
              </a:ext>
            </a:extLst>
          </p:cNvPr>
          <p:cNvSpPr>
            <a:spLocks noGrp="1"/>
          </p:cNvSpPr>
          <p:nvPr>
            <p:ph sz="half" idx="2"/>
          </p:nvPr>
        </p:nvSpPr>
        <p:spPr>
          <a:xfrm>
            <a:off x="4800733" y="1720925"/>
            <a:ext cx="3420000" cy="3303251"/>
          </a:xfrm>
        </p:spPr>
        <p:txBody>
          <a:bodyPr/>
          <a:lstStyle/>
          <a:p>
            <a:pPr marL="0" indent="0">
              <a:buNone/>
            </a:pPr>
            <a:r>
              <a:rPr lang="en-GB" b="1" dirty="0"/>
              <a:t>Strengthen our early intervention and prevention services</a:t>
            </a:r>
          </a:p>
          <a:p>
            <a:pPr lvl="0">
              <a:lnSpc>
                <a:spcPct val="100000"/>
              </a:lnSpc>
            </a:pPr>
            <a:r>
              <a:rPr lang="en-GB" dirty="0"/>
              <a:t>Providing quality, timely and accessible information and advice </a:t>
            </a:r>
          </a:p>
          <a:p>
            <a:pPr lvl="0">
              <a:lnSpc>
                <a:spcPct val="100000"/>
              </a:lnSpc>
            </a:pPr>
            <a:r>
              <a:rPr lang="en-GB" dirty="0"/>
              <a:t>Supporting people to remain in their homes</a:t>
            </a:r>
          </a:p>
          <a:p>
            <a:pPr lvl="0">
              <a:lnSpc>
                <a:spcPct val="100000"/>
              </a:lnSpc>
            </a:pPr>
            <a:r>
              <a:rPr lang="en-GB" dirty="0"/>
              <a:t>Addressing the root causes of homelessness</a:t>
            </a:r>
          </a:p>
          <a:p>
            <a:pPr lvl="0">
              <a:lnSpc>
                <a:spcPct val="100000"/>
              </a:lnSpc>
            </a:pPr>
            <a:r>
              <a:rPr lang="en-GB" dirty="0"/>
              <a:t>Tenancy sustainment</a:t>
            </a:r>
          </a:p>
          <a:p>
            <a:pPr lvl="0">
              <a:lnSpc>
                <a:spcPct val="100000"/>
              </a:lnSpc>
            </a:pPr>
            <a:r>
              <a:rPr lang="en-GB" dirty="0"/>
              <a:t>Work with private landlords </a:t>
            </a:r>
          </a:p>
          <a:p>
            <a:pPr>
              <a:lnSpc>
                <a:spcPct val="100000"/>
              </a:lnSpc>
            </a:pPr>
            <a:r>
              <a:rPr lang="en-GB" dirty="0"/>
              <a:t>Improving links to health and employment services</a:t>
            </a:r>
          </a:p>
          <a:p>
            <a:pPr marL="0" lvl="0" indent="0">
              <a:lnSpc>
                <a:spcPct val="100000"/>
              </a:lnSpc>
              <a:buNone/>
            </a:pPr>
            <a:endParaRPr lang="en-GB" dirty="0"/>
          </a:p>
          <a:p>
            <a:endParaRPr lang="en-GB" dirty="0"/>
          </a:p>
        </p:txBody>
      </p:sp>
    </p:spTree>
    <p:extLst>
      <p:ext uri="{BB962C8B-B14F-4D97-AF65-F5344CB8AC3E}">
        <p14:creationId xmlns:p14="http://schemas.microsoft.com/office/powerpoint/2010/main" val="26862574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BCB54-DCD4-4DB2-8531-1F17AC2B6F21}"/>
              </a:ext>
            </a:extLst>
          </p:cNvPr>
          <p:cNvSpPr>
            <a:spLocks noGrp="1"/>
          </p:cNvSpPr>
          <p:nvPr>
            <p:ph type="title"/>
          </p:nvPr>
        </p:nvSpPr>
        <p:spPr>
          <a:xfrm>
            <a:off x="1260000" y="1162933"/>
            <a:ext cx="7020000" cy="540000"/>
          </a:xfrm>
        </p:spPr>
        <p:txBody>
          <a:bodyPr/>
          <a:lstStyle/>
          <a:p>
            <a:r>
              <a:rPr lang="en-GB" dirty="0"/>
              <a:t>Proposed Actions</a:t>
            </a:r>
          </a:p>
        </p:txBody>
      </p:sp>
      <p:sp>
        <p:nvSpPr>
          <p:cNvPr id="3" name="Content Placeholder 2">
            <a:extLst>
              <a:ext uri="{FF2B5EF4-FFF2-40B4-BE49-F238E27FC236}">
                <a16:creationId xmlns:a16="http://schemas.microsoft.com/office/drawing/2014/main" id="{EB5791FD-D178-452E-9E61-0B1F7D607AAB}"/>
              </a:ext>
            </a:extLst>
          </p:cNvPr>
          <p:cNvSpPr>
            <a:spLocks noGrp="1"/>
          </p:cNvSpPr>
          <p:nvPr>
            <p:ph sz="half" idx="1"/>
          </p:nvPr>
        </p:nvSpPr>
        <p:spPr>
          <a:xfrm>
            <a:off x="1260000" y="1702933"/>
            <a:ext cx="3420000" cy="2979737"/>
          </a:xfrm>
        </p:spPr>
        <p:txBody>
          <a:bodyPr/>
          <a:lstStyle/>
          <a:p>
            <a:pPr marL="0" indent="0">
              <a:buNone/>
            </a:pPr>
            <a:r>
              <a:rPr lang="en-GB" b="1" dirty="0"/>
              <a:t>Increase the supply of affordable housing to prevent homelessness and to reduce the use of temporary housing </a:t>
            </a:r>
          </a:p>
          <a:p>
            <a:pPr>
              <a:lnSpc>
                <a:spcPct val="100000"/>
              </a:lnSpc>
            </a:pPr>
            <a:r>
              <a:rPr lang="en-GB" dirty="0"/>
              <a:t>New affordable supply – 1000 new homes by 2022</a:t>
            </a:r>
          </a:p>
          <a:p>
            <a:pPr>
              <a:lnSpc>
                <a:spcPct val="100000"/>
              </a:lnSpc>
            </a:pPr>
            <a:r>
              <a:rPr lang="en-GB" dirty="0"/>
              <a:t>Providing suitable temporary accommodation</a:t>
            </a:r>
          </a:p>
          <a:p>
            <a:pPr>
              <a:lnSpc>
                <a:spcPct val="100000"/>
              </a:lnSpc>
            </a:pPr>
            <a:r>
              <a:rPr lang="en-GB" dirty="0"/>
              <a:t>Reducing the amount of TA and greater prevention and discharge</a:t>
            </a:r>
          </a:p>
          <a:p>
            <a:pPr>
              <a:lnSpc>
                <a:spcPct val="100000"/>
              </a:lnSpc>
            </a:pPr>
            <a:r>
              <a:rPr lang="en-GB" dirty="0"/>
              <a:t>Understand needs of TA residents more</a:t>
            </a:r>
          </a:p>
          <a:p>
            <a:pPr>
              <a:lnSpc>
                <a:spcPct val="100000"/>
              </a:lnSpc>
            </a:pPr>
            <a:r>
              <a:rPr lang="en-GB" dirty="0"/>
              <a:t>Target for hostel stays – 26 weeks?</a:t>
            </a:r>
          </a:p>
        </p:txBody>
      </p:sp>
      <p:sp>
        <p:nvSpPr>
          <p:cNvPr id="4" name="Content Placeholder 3">
            <a:extLst>
              <a:ext uri="{FF2B5EF4-FFF2-40B4-BE49-F238E27FC236}">
                <a16:creationId xmlns:a16="http://schemas.microsoft.com/office/drawing/2014/main" id="{052DF75A-4C9A-4B5B-921C-5C31AE2C30B3}"/>
              </a:ext>
            </a:extLst>
          </p:cNvPr>
          <p:cNvSpPr>
            <a:spLocks noGrp="1"/>
          </p:cNvSpPr>
          <p:nvPr>
            <p:ph sz="half" idx="2"/>
          </p:nvPr>
        </p:nvSpPr>
        <p:spPr>
          <a:xfrm>
            <a:off x="4950000" y="1702933"/>
            <a:ext cx="3420000" cy="2979737"/>
          </a:xfrm>
        </p:spPr>
        <p:txBody>
          <a:bodyPr/>
          <a:lstStyle/>
          <a:p>
            <a:pPr marL="0" indent="0">
              <a:buNone/>
            </a:pPr>
            <a:r>
              <a:rPr lang="en-GB" b="1" dirty="0"/>
              <a:t>Support our most vulnerable residents </a:t>
            </a:r>
          </a:p>
          <a:p>
            <a:pPr>
              <a:lnSpc>
                <a:spcPct val="100000"/>
              </a:lnSpc>
            </a:pPr>
            <a:endParaRPr lang="en-GB" dirty="0"/>
          </a:p>
          <a:p>
            <a:pPr>
              <a:lnSpc>
                <a:spcPct val="100000"/>
              </a:lnSpc>
            </a:pPr>
            <a:r>
              <a:rPr lang="en-GB" dirty="0"/>
              <a:t>Work with probation services to secure accommodation for ex offenders</a:t>
            </a:r>
          </a:p>
          <a:p>
            <a:pPr>
              <a:lnSpc>
                <a:spcPct val="100000"/>
              </a:lnSpc>
            </a:pPr>
            <a:r>
              <a:rPr lang="en-GB" dirty="0"/>
              <a:t>Work with NASS for resources and equitable approach</a:t>
            </a:r>
          </a:p>
          <a:p>
            <a:pPr>
              <a:lnSpc>
                <a:spcPct val="100000"/>
              </a:lnSpc>
            </a:pPr>
            <a:r>
              <a:rPr lang="en-GB" dirty="0"/>
              <a:t>Approach to tackling domestic abuse </a:t>
            </a:r>
          </a:p>
          <a:p>
            <a:pPr>
              <a:lnSpc>
                <a:spcPct val="100000"/>
              </a:lnSpc>
            </a:pPr>
            <a:r>
              <a:rPr lang="en-GB" dirty="0"/>
              <a:t>Lobby Government re NRPF</a:t>
            </a:r>
          </a:p>
          <a:p>
            <a:pPr>
              <a:lnSpc>
                <a:spcPct val="100000"/>
              </a:lnSpc>
            </a:pPr>
            <a:r>
              <a:rPr lang="en-GB" dirty="0"/>
              <a:t>Secure a pathway for care leavers</a:t>
            </a:r>
          </a:p>
          <a:p>
            <a:pPr>
              <a:lnSpc>
                <a:spcPct val="100000"/>
              </a:lnSpc>
            </a:pPr>
            <a:r>
              <a:rPr lang="en-GB" dirty="0"/>
              <a:t>LGBT+ Homelessness – understand extent</a:t>
            </a:r>
          </a:p>
        </p:txBody>
      </p:sp>
    </p:spTree>
    <p:extLst>
      <p:ext uri="{BB962C8B-B14F-4D97-AF65-F5344CB8AC3E}">
        <p14:creationId xmlns:p14="http://schemas.microsoft.com/office/powerpoint/2010/main" val="28019663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66BFE-6416-4D5F-9BCF-D89A571C11F4}"/>
              </a:ext>
            </a:extLst>
          </p:cNvPr>
          <p:cNvSpPr>
            <a:spLocks noGrp="1"/>
          </p:cNvSpPr>
          <p:nvPr>
            <p:ph type="title"/>
          </p:nvPr>
        </p:nvSpPr>
        <p:spPr>
          <a:xfrm>
            <a:off x="1260000" y="1035934"/>
            <a:ext cx="7020000" cy="540000"/>
          </a:xfrm>
        </p:spPr>
        <p:txBody>
          <a:bodyPr/>
          <a:lstStyle/>
          <a:p>
            <a:r>
              <a:rPr lang="en-GB" dirty="0"/>
              <a:t>Next Steps – Respond to consultation</a:t>
            </a:r>
          </a:p>
        </p:txBody>
      </p:sp>
      <p:sp>
        <p:nvSpPr>
          <p:cNvPr id="3" name="Content Placeholder 2">
            <a:extLst>
              <a:ext uri="{FF2B5EF4-FFF2-40B4-BE49-F238E27FC236}">
                <a16:creationId xmlns:a16="http://schemas.microsoft.com/office/drawing/2014/main" id="{0AFD169E-995D-4580-B740-CCA9A8F9D8E5}"/>
              </a:ext>
            </a:extLst>
          </p:cNvPr>
          <p:cNvSpPr>
            <a:spLocks noGrp="1"/>
          </p:cNvSpPr>
          <p:nvPr>
            <p:ph idx="1"/>
          </p:nvPr>
        </p:nvSpPr>
        <p:spPr>
          <a:xfrm>
            <a:off x="1260000" y="1709332"/>
            <a:ext cx="7020000" cy="2964267"/>
          </a:xfrm>
        </p:spPr>
        <p:txBody>
          <a:bodyPr/>
          <a:lstStyle/>
          <a:p>
            <a:r>
              <a:rPr lang="en-GB" dirty="0"/>
              <a:t>Key Questions:</a:t>
            </a:r>
          </a:p>
          <a:p>
            <a:pPr lvl="1"/>
            <a:r>
              <a:rPr lang="en-GB" dirty="0"/>
              <a:t>Does the Strategy set out the key issues and the right priorities?</a:t>
            </a:r>
          </a:p>
          <a:p>
            <a:pPr lvl="1"/>
            <a:r>
              <a:rPr lang="en-GB" dirty="0"/>
              <a:t>What additional actions could we undertake and who </a:t>
            </a:r>
          </a:p>
          <a:p>
            <a:pPr lvl="1"/>
            <a:r>
              <a:rPr lang="en-GB" dirty="0"/>
              <a:t>What are the equality impacts from delivering these priorities </a:t>
            </a:r>
          </a:p>
          <a:p>
            <a:pPr lvl="1"/>
            <a:r>
              <a:rPr lang="en-GB" dirty="0"/>
              <a:t>What actions could we take to reduce the numbers sleeping rough</a:t>
            </a:r>
          </a:p>
          <a:p>
            <a:r>
              <a:rPr lang="en-GB" dirty="0"/>
              <a:t>Online survey and draft Strategy open till </a:t>
            </a:r>
            <a:r>
              <a:rPr lang="en-GB" b="1" dirty="0"/>
              <a:t>22 February 2019</a:t>
            </a:r>
          </a:p>
          <a:p>
            <a:r>
              <a:rPr lang="en-GB" u="sng" dirty="0">
                <a:hlinkClick r:id="rId3"/>
              </a:rPr>
              <a:t>https://engagement.redbridge.gov.uk/housing/homelessness-strategy/</a:t>
            </a:r>
            <a:r>
              <a:rPr lang="en-GB" dirty="0"/>
              <a:t>   </a:t>
            </a:r>
          </a:p>
          <a:p>
            <a:endParaRPr lang="en-GB" dirty="0"/>
          </a:p>
        </p:txBody>
      </p:sp>
    </p:spTree>
    <p:extLst>
      <p:ext uri="{BB962C8B-B14F-4D97-AF65-F5344CB8AC3E}">
        <p14:creationId xmlns:p14="http://schemas.microsoft.com/office/powerpoint/2010/main" val="10160270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CD7F7-1BF5-44FA-B42C-3135BAEAD56A}"/>
              </a:ext>
            </a:extLst>
          </p:cNvPr>
          <p:cNvSpPr>
            <a:spLocks noGrp="1"/>
          </p:cNvSpPr>
          <p:nvPr>
            <p:ph type="title"/>
          </p:nvPr>
        </p:nvSpPr>
        <p:spPr>
          <a:xfrm>
            <a:off x="1260000" y="1233824"/>
            <a:ext cx="7020000" cy="540000"/>
          </a:xfrm>
        </p:spPr>
        <p:txBody>
          <a:bodyPr/>
          <a:lstStyle/>
          <a:p>
            <a:r>
              <a:rPr lang="en-GB" dirty="0"/>
              <a:t>Strategy Aims &amp; Priorities</a:t>
            </a:r>
          </a:p>
        </p:txBody>
      </p:sp>
      <p:sp>
        <p:nvSpPr>
          <p:cNvPr id="3" name="Content Placeholder 2">
            <a:extLst>
              <a:ext uri="{FF2B5EF4-FFF2-40B4-BE49-F238E27FC236}">
                <a16:creationId xmlns:a16="http://schemas.microsoft.com/office/drawing/2014/main" id="{24264DA8-3C16-477D-A216-07D7406B0629}"/>
              </a:ext>
            </a:extLst>
          </p:cNvPr>
          <p:cNvSpPr>
            <a:spLocks noGrp="1"/>
          </p:cNvSpPr>
          <p:nvPr>
            <p:ph idx="1"/>
          </p:nvPr>
        </p:nvSpPr>
        <p:spPr>
          <a:xfrm>
            <a:off x="1260000" y="1780353"/>
            <a:ext cx="7020000" cy="3225600"/>
          </a:xfrm>
        </p:spPr>
        <p:txBody>
          <a:bodyPr/>
          <a:lstStyle/>
          <a:p>
            <a:pPr marL="0" indent="0">
              <a:buNone/>
            </a:pPr>
            <a:r>
              <a:rPr lang="en-GB" dirty="0"/>
              <a:t>“The council and its partners working collaboratively to prevent and reduce homelessness and to proactively end rough sleeping.”</a:t>
            </a:r>
          </a:p>
          <a:p>
            <a:pPr marL="0" indent="0">
              <a:buNone/>
            </a:pPr>
            <a:endParaRPr lang="en-GB" dirty="0"/>
          </a:p>
          <a:p>
            <a:pPr marL="0" indent="0">
              <a:buNone/>
            </a:pPr>
            <a:r>
              <a:rPr lang="en-GB" b="1" dirty="0">
                <a:solidFill>
                  <a:schemeClr val="accent2"/>
                </a:solidFill>
              </a:rPr>
              <a:t>Priorities</a:t>
            </a:r>
          </a:p>
          <a:p>
            <a:pPr marL="630900" lvl="1" indent="-342900">
              <a:buFont typeface="+mj-lt"/>
              <a:buAutoNum type="arabicPeriod"/>
            </a:pPr>
            <a:r>
              <a:rPr lang="en-GB" dirty="0"/>
              <a:t>Ending rough sleeping in Redbridge</a:t>
            </a:r>
          </a:p>
          <a:p>
            <a:pPr marL="630900" lvl="1" indent="-342900">
              <a:buFont typeface="+mj-lt"/>
              <a:buAutoNum type="arabicPeriod"/>
            </a:pPr>
            <a:r>
              <a:rPr lang="en-GB" dirty="0"/>
              <a:t>Strengthen our early intervention and prevention services </a:t>
            </a:r>
          </a:p>
          <a:p>
            <a:pPr marL="630900" lvl="1" indent="-342900">
              <a:buFont typeface="+mj-lt"/>
              <a:buAutoNum type="arabicPeriod"/>
            </a:pPr>
            <a:r>
              <a:rPr lang="en-GB" dirty="0"/>
              <a:t>Increase the supply of affordable housing to prevent homelessness and to reduce the use of temporary housing </a:t>
            </a:r>
          </a:p>
          <a:p>
            <a:pPr marL="630900" lvl="1" indent="-342900">
              <a:buFont typeface="+mj-lt"/>
              <a:buAutoNum type="arabicPeriod"/>
            </a:pPr>
            <a:r>
              <a:rPr lang="en-GB" dirty="0"/>
              <a:t>Support our most vulnerable residents </a:t>
            </a:r>
          </a:p>
          <a:p>
            <a:pPr marL="630900" lvl="1" indent="-342900">
              <a:buFont typeface="+mj-lt"/>
              <a:buAutoNum type="arabicPeriod"/>
            </a:pPr>
            <a:endParaRPr lang="en-GB" dirty="0"/>
          </a:p>
          <a:p>
            <a:endParaRPr lang="en-GB" dirty="0"/>
          </a:p>
        </p:txBody>
      </p:sp>
    </p:spTree>
    <p:extLst>
      <p:ext uri="{BB962C8B-B14F-4D97-AF65-F5344CB8AC3E}">
        <p14:creationId xmlns:p14="http://schemas.microsoft.com/office/powerpoint/2010/main" val="4564321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7428F-0DAF-42A6-8ACD-4DA10CD5CB01}"/>
              </a:ext>
            </a:extLst>
          </p:cNvPr>
          <p:cNvSpPr>
            <a:spLocks noGrp="1"/>
          </p:cNvSpPr>
          <p:nvPr>
            <p:ph type="title"/>
          </p:nvPr>
        </p:nvSpPr>
        <p:spPr>
          <a:xfrm>
            <a:off x="1260000" y="1171830"/>
            <a:ext cx="7020000" cy="540000"/>
          </a:xfrm>
        </p:spPr>
        <p:txBody>
          <a:bodyPr/>
          <a:lstStyle/>
          <a:p>
            <a:r>
              <a:rPr lang="en-GB" dirty="0"/>
              <a:t>Key Drivers &amp; Influences</a:t>
            </a:r>
          </a:p>
        </p:txBody>
      </p:sp>
      <p:sp>
        <p:nvSpPr>
          <p:cNvPr id="3" name="Content Placeholder 2">
            <a:extLst>
              <a:ext uri="{FF2B5EF4-FFF2-40B4-BE49-F238E27FC236}">
                <a16:creationId xmlns:a16="http://schemas.microsoft.com/office/drawing/2014/main" id="{93DEF65E-39AD-49CA-9555-433F64830BC3}"/>
              </a:ext>
            </a:extLst>
          </p:cNvPr>
          <p:cNvSpPr>
            <a:spLocks noGrp="1"/>
          </p:cNvSpPr>
          <p:nvPr>
            <p:ph sz="half" idx="1"/>
          </p:nvPr>
        </p:nvSpPr>
        <p:spPr>
          <a:xfrm>
            <a:off x="1260000" y="1774799"/>
            <a:ext cx="3420000" cy="2592000"/>
          </a:xfrm>
        </p:spPr>
        <p:txBody>
          <a:bodyPr/>
          <a:lstStyle/>
          <a:p>
            <a:pPr lvl="0"/>
            <a:r>
              <a:rPr lang="en-GB" dirty="0"/>
              <a:t>Government Strategies and Legislation</a:t>
            </a:r>
          </a:p>
          <a:p>
            <a:pPr lvl="1"/>
            <a:r>
              <a:rPr lang="en-GB" dirty="0"/>
              <a:t>Homelessness Reduction Act 2017</a:t>
            </a:r>
          </a:p>
          <a:p>
            <a:pPr lvl="1"/>
            <a:r>
              <a:rPr lang="en-GB" dirty="0"/>
              <a:t>Welfare Reform </a:t>
            </a:r>
          </a:p>
          <a:p>
            <a:pPr lvl="1"/>
            <a:r>
              <a:rPr lang="en-GB" dirty="0"/>
              <a:t>Housing and Planning Act 2016</a:t>
            </a:r>
          </a:p>
          <a:p>
            <a:pPr lvl="1"/>
            <a:r>
              <a:rPr lang="en-GB" dirty="0"/>
              <a:t>Social Housing Green Paper (July 2018)</a:t>
            </a:r>
          </a:p>
          <a:p>
            <a:pPr lvl="1"/>
            <a:r>
              <a:rPr lang="en-GB" dirty="0"/>
              <a:t>Rough Sleeper Strategy with aim to end rough sleeping by 2027 + Delivery Plan (published 10/12/18)</a:t>
            </a:r>
          </a:p>
          <a:p>
            <a:endParaRPr lang="en-GB" dirty="0"/>
          </a:p>
        </p:txBody>
      </p:sp>
      <p:sp>
        <p:nvSpPr>
          <p:cNvPr id="4" name="Content Placeholder 3">
            <a:extLst>
              <a:ext uri="{FF2B5EF4-FFF2-40B4-BE49-F238E27FC236}">
                <a16:creationId xmlns:a16="http://schemas.microsoft.com/office/drawing/2014/main" id="{A9622740-248D-41A6-BA38-A56845EC07B7}"/>
              </a:ext>
            </a:extLst>
          </p:cNvPr>
          <p:cNvSpPr>
            <a:spLocks noGrp="1"/>
          </p:cNvSpPr>
          <p:nvPr>
            <p:ph sz="half" idx="2"/>
          </p:nvPr>
        </p:nvSpPr>
        <p:spPr>
          <a:xfrm>
            <a:off x="4770000" y="1782791"/>
            <a:ext cx="3420000" cy="2592000"/>
          </a:xfrm>
        </p:spPr>
        <p:txBody>
          <a:bodyPr/>
          <a:lstStyle/>
          <a:p>
            <a:pPr lvl="0"/>
            <a:r>
              <a:rPr lang="en-GB" dirty="0"/>
              <a:t>Mayor of London Plans:</a:t>
            </a:r>
          </a:p>
          <a:p>
            <a:pPr lvl="1"/>
            <a:r>
              <a:rPr lang="en-GB" dirty="0"/>
              <a:t>Mayor of London’s Draft London Plan</a:t>
            </a:r>
          </a:p>
          <a:p>
            <a:pPr lvl="1"/>
            <a:r>
              <a:rPr lang="en-GB" dirty="0"/>
              <a:t>Draft Housing Strategy (June 2018)</a:t>
            </a:r>
          </a:p>
          <a:p>
            <a:pPr lvl="1"/>
            <a:r>
              <a:rPr lang="en-GB" dirty="0"/>
              <a:t>Mayor’s Affordable Housing Programme</a:t>
            </a:r>
          </a:p>
          <a:p>
            <a:pPr lvl="1"/>
            <a:r>
              <a:rPr lang="en-GB" dirty="0"/>
              <a:t>Rough Sleeping Plan of Action (July 2018)</a:t>
            </a:r>
          </a:p>
        </p:txBody>
      </p:sp>
    </p:spTree>
    <p:extLst>
      <p:ext uri="{BB962C8B-B14F-4D97-AF65-F5344CB8AC3E}">
        <p14:creationId xmlns:p14="http://schemas.microsoft.com/office/powerpoint/2010/main" val="36216524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91E20-980C-4EDC-BA18-5CE308492255}"/>
              </a:ext>
            </a:extLst>
          </p:cNvPr>
          <p:cNvSpPr>
            <a:spLocks noGrp="1"/>
          </p:cNvSpPr>
          <p:nvPr>
            <p:ph type="title"/>
          </p:nvPr>
        </p:nvSpPr>
        <p:spPr>
          <a:xfrm>
            <a:off x="1314245" y="1187328"/>
            <a:ext cx="7020000" cy="540000"/>
          </a:xfrm>
        </p:spPr>
        <p:txBody>
          <a:bodyPr/>
          <a:lstStyle/>
          <a:p>
            <a:r>
              <a:rPr lang="en-GB" dirty="0"/>
              <a:t>Local Influences</a:t>
            </a:r>
            <a:br>
              <a:rPr lang="en-GB" dirty="0"/>
            </a:br>
            <a:endParaRPr lang="en-GB" dirty="0"/>
          </a:p>
        </p:txBody>
      </p:sp>
      <p:sp>
        <p:nvSpPr>
          <p:cNvPr id="3" name="Content Placeholder 2">
            <a:extLst>
              <a:ext uri="{FF2B5EF4-FFF2-40B4-BE49-F238E27FC236}">
                <a16:creationId xmlns:a16="http://schemas.microsoft.com/office/drawing/2014/main" id="{5DA70EB6-8B70-4646-9019-5B8840872511}"/>
              </a:ext>
            </a:extLst>
          </p:cNvPr>
          <p:cNvSpPr>
            <a:spLocks noGrp="1"/>
          </p:cNvSpPr>
          <p:nvPr>
            <p:ph idx="1"/>
          </p:nvPr>
        </p:nvSpPr>
        <p:spPr>
          <a:xfrm>
            <a:off x="1314245" y="1732390"/>
            <a:ext cx="7020000" cy="3743962"/>
          </a:xfrm>
        </p:spPr>
        <p:txBody>
          <a:bodyPr/>
          <a:lstStyle/>
          <a:p>
            <a:pPr lvl="0"/>
            <a:r>
              <a:rPr lang="en-GB" dirty="0"/>
              <a:t>Financial – </a:t>
            </a:r>
          </a:p>
          <a:p>
            <a:pPr lvl="1"/>
            <a:r>
              <a:rPr lang="en-GB" dirty="0"/>
              <a:t>cost of Temporary accommodation (£34M in 2017/18); </a:t>
            </a:r>
          </a:p>
          <a:p>
            <a:pPr lvl="1"/>
            <a:r>
              <a:rPr lang="en-GB" dirty="0"/>
              <a:t>cost of processing/assessments</a:t>
            </a:r>
          </a:p>
          <a:p>
            <a:pPr lvl="0"/>
            <a:r>
              <a:rPr lang="en-GB" dirty="0"/>
              <a:t>Redbridge Policies and Strategies / Initiatives </a:t>
            </a:r>
          </a:p>
          <a:p>
            <a:pPr lvl="1"/>
            <a:r>
              <a:rPr lang="en-GB" dirty="0"/>
              <a:t>Redbridge Housing Strategy – Homelessness Strategy will be in conformity </a:t>
            </a:r>
          </a:p>
          <a:p>
            <a:pPr lvl="1"/>
            <a:r>
              <a:rPr lang="en-GB" dirty="0"/>
              <a:t>Redbridge Corporate Plan </a:t>
            </a:r>
          </a:p>
          <a:p>
            <a:pPr lvl="1"/>
            <a:r>
              <a:rPr lang="en-GB" dirty="0"/>
              <a:t>Redbridge Allocations Policy and Tenancy Strategy </a:t>
            </a:r>
          </a:p>
          <a:p>
            <a:pPr lvl="1"/>
            <a:r>
              <a:rPr lang="en-GB" dirty="0"/>
              <a:t>Housing Register</a:t>
            </a:r>
          </a:p>
          <a:p>
            <a:pPr lvl="1"/>
            <a:r>
              <a:rPr lang="en-GB" dirty="0"/>
              <a:t>Rough Sleeper Protocol  / Rough Sleeping Initiative</a:t>
            </a:r>
          </a:p>
          <a:p>
            <a:pPr lvl="1"/>
            <a:r>
              <a:rPr lang="en-GB" dirty="0"/>
              <a:t>Redbridge Together / Project Malachi</a:t>
            </a:r>
          </a:p>
          <a:p>
            <a:pPr lvl="1"/>
            <a:endParaRPr lang="en-GB" sz="1800" dirty="0"/>
          </a:p>
        </p:txBody>
      </p:sp>
    </p:spTree>
    <p:extLst>
      <p:ext uri="{BB962C8B-B14F-4D97-AF65-F5344CB8AC3E}">
        <p14:creationId xmlns:p14="http://schemas.microsoft.com/office/powerpoint/2010/main" val="8769640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24D5F-9FD2-498C-A57D-B8B0047E88BA}"/>
              </a:ext>
            </a:extLst>
          </p:cNvPr>
          <p:cNvSpPr>
            <a:spLocks noGrp="1"/>
          </p:cNvSpPr>
          <p:nvPr>
            <p:ph type="title"/>
          </p:nvPr>
        </p:nvSpPr>
        <p:spPr>
          <a:xfrm>
            <a:off x="1260000" y="1086590"/>
            <a:ext cx="7020000" cy="540000"/>
          </a:xfrm>
        </p:spPr>
        <p:txBody>
          <a:bodyPr/>
          <a:lstStyle/>
          <a:p>
            <a:r>
              <a:rPr lang="en-GB" dirty="0"/>
              <a:t>Definition of Homelessness</a:t>
            </a:r>
          </a:p>
        </p:txBody>
      </p:sp>
      <p:sp>
        <p:nvSpPr>
          <p:cNvPr id="3" name="Content Placeholder 2">
            <a:extLst>
              <a:ext uri="{FF2B5EF4-FFF2-40B4-BE49-F238E27FC236}">
                <a16:creationId xmlns:a16="http://schemas.microsoft.com/office/drawing/2014/main" id="{E899EBCB-FF8B-463D-9619-AFA433C5E696}"/>
              </a:ext>
            </a:extLst>
          </p:cNvPr>
          <p:cNvSpPr>
            <a:spLocks noGrp="1"/>
          </p:cNvSpPr>
          <p:nvPr>
            <p:ph idx="1"/>
          </p:nvPr>
        </p:nvSpPr>
        <p:spPr>
          <a:xfrm>
            <a:off x="1260000" y="1633118"/>
            <a:ext cx="7020000" cy="3837784"/>
          </a:xfrm>
        </p:spPr>
        <p:txBody>
          <a:bodyPr/>
          <a:lstStyle/>
          <a:p>
            <a:pPr marL="0" indent="0">
              <a:buNone/>
            </a:pPr>
            <a:r>
              <a:rPr lang="en-GB" sz="1400" dirty="0"/>
              <a:t>Not all households will be found to be statutorily homeless. </a:t>
            </a:r>
          </a:p>
          <a:p>
            <a:pPr marL="0" indent="0">
              <a:buNone/>
            </a:pPr>
            <a:r>
              <a:rPr lang="en-GB" sz="1400" dirty="0"/>
              <a:t>The official definition is : </a:t>
            </a:r>
          </a:p>
          <a:p>
            <a:pPr marL="0" indent="0">
              <a:buNone/>
            </a:pPr>
            <a:r>
              <a:rPr lang="en-GB" sz="1400" dirty="0"/>
              <a:t>“A household is legally homeless if, either, they do not have accommodation that they are entitled to occupy, which is accessible and physically available to them or, they have accommodation but it is not reasonable for them to continue to occupy this accommodation. “</a:t>
            </a:r>
          </a:p>
          <a:p>
            <a:pPr marL="0" indent="0">
              <a:buNone/>
            </a:pPr>
            <a:r>
              <a:rPr lang="en-GB" sz="1400" dirty="0"/>
              <a:t>Households also need to be in priority need, and that would include families, pregnant women and single people who are particularly vulnerable due to a disability for example.</a:t>
            </a:r>
            <a:endParaRPr lang="en-GB" dirty="0"/>
          </a:p>
          <a:p>
            <a:endParaRPr lang="en-GB" dirty="0"/>
          </a:p>
        </p:txBody>
      </p:sp>
    </p:spTree>
    <p:extLst>
      <p:ext uri="{BB962C8B-B14F-4D97-AF65-F5344CB8AC3E}">
        <p14:creationId xmlns:p14="http://schemas.microsoft.com/office/powerpoint/2010/main" val="24816155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3350C-91AE-4E87-982A-A66377DCD306}"/>
              </a:ext>
            </a:extLst>
          </p:cNvPr>
          <p:cNvSpPr>
            <a:spLocks noGrp="1"/>
          </p:cNvSpPr>
          <p:nvPr>
            <p:ph type="title"/>
          </p:nvPr>
        </p:nvSpPr>
        <p:spPr>
          <a:xfrm>
            <a:off x="1260000" y="1210576"/>
            <a:ext cx="7020000" cy="540000"/>
          </a:xfrm>
        </p:spPr>
        <p:txBody>
          <a:bodyPr/>
          <a:lstStyle/>
          <a:p>
            <a:r>
              <a:rPr lang="en-GB" dirty="0"/>
              <a:t>Redbridge Housing Market</a:t>
            </a:r>
          </a:p>
        </p:txBody>
      </p:sp>
      <p:sp>
        <p:nvSpPr>
          <p:cNvPr id="12" name="Rectangle 11">
            <a:extLst>
              <a:ext uri="{FF2B5EF4-FFF2-40B4-BE49-F238E27FC236}">
                <a16:creationId xmlns:a16="http://schemas.microsoft.com/office/drawing/2014/main" id="{33B754D1-7735-455E-B0A0-BF5890F88A18}"/>
              </a:ext>
            </a:extLst>
          </p:cNvPr>
          <p:cNvSpPr/>
          <p:nvPr/>
        </p:nvSpPr>
        <p:spPr>
          <a:xfrm>
            <a:off x="1260000" y="4897816"/>
            <a:ext cx="6737920" cy="523220"/>
          </a:xfrm>
          <a:prstGeom prst="rect">
            <a:avLst/>
          </a:prstGeom>
        </p:spPr>
        <p:txBody>
          <a:bodyPr wrap="square">
            <a:spAutoFit/>
          </a:bodyPr>
          <a:lstStyle/>
          <a:p>
            <a:r>
              <a:rPr lang="en-GB" sz="1400" dirty="0">
                <a:latin typeface="Calibri" panose="020F0502020204030204" pitchFamily="34" charset="0"/>
                <a:ea typeface="Calibri" panose="020F0502020204030204" pitchFamily="34" charset="0"/>
              </a:rPr>
              <a:t>The mean average prices for all property types in Redbridge in March 2018 was £422,551, this was a 53% increase on the average prices paid ten years previously</a:t>
            </a:r>
            <a:endParaRPr lang="en-GB" sz="1400" dirty="0"/>
          </a:p>
        </p:txBody>
      </p:sp>
      <p:pic>
        <p:nvPicPr>
          <p:cNvPr id="10" name="Content Placeholder 9">
            <a:extLst>
              <a:ext uri="{FF2B5EF4-FFF2-40B4-BE49-F238E27FC236}">
                <a16:creationId xmlns:a16="http://schemas.microsoft.com/office/drawing/2014/main" id="{1707B33B-E63D-43E7-9CF0-28486BB182D2}"/>
              </a:ext>
            </a:extLst>
          </p:cNvPr>
          <p:cNvPicPr>
            <a:picLocks noGrp="1"/>
          </p:cNvPicPr>
          <p:nvPr>
            <p:ph idx="1"/>
          </p:nvPr>
        </p:nvPicPr>
        <p:blipFill>
          <a:blip r:embed="rId3"/>
          <a:stretch>
            <a:fillRect/>
          </a:stretch>
        </p:blipFill>
        <p:spPr>
          <a:xfrm>
            <a:off x="1983481" y="1750576"/>
            <a:ext cx="5042494" cy="3015653"/>
          </a:xfrm>
          <a:prstGeom prst="rect">
            <a:avLst/>
          </a:prstGeom>
        </p:spPr>
      </p:pic>
    </p:spTree>
    <p:extLst>
      <p:ext uri="{BB962C8B-B14F-4D97-AF65-F5344CB8AC3E}">
        <p14:creationId xmlns:p14="http://schemas.microsoft.com/office/powerpoint/2010/main" val="22651960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23AA1-D162-4BA7-80FC-0E4C9DDDA985}"/>
              </a:ext>
            </a:extLst>
          </p:cNvPr>
          <p:cNvSpPr>
            <a:spLocks noGrp="1"/>
          </p:cNvSpPr>
          <p:nvPr>
            <p:ph type="title"/>
          </p:nvPr>
        </p:nvSpPr>
        <p:spPr>
          <a:xfrm>
            <a:off x="1260000" y="1195078"/>
            <a:ext cx="7020000" cy="540000"/>
          </a:xfrm>
        </p:spPr>
        <p:txBody>
          <a:bodyPr/>
          <a:lstStyle/>
          <a:p>
            <a:r>
              <a:rPr lang="en-GB" dirty="0"/>
              <a:t>Statutory Homelessness Decisions</a:t>
            </a:r>
          </a:p>
        </p:txBody>
      </p:sp>
      <p:graphicFrame>
        <p:nvGraphicFramePr>
          <p:cNvPr id="6" name="Object 5">
            <a:extLst>
              <a:ext uri="{FF2B5EF4-FFF2-40B4-BE49-F238E27FC236}">
                <a16:creationId xmlns:a16="http://schemas.microsoft.com/office/drawing/2014/main" id="{E4BC7BE4-F1EF-412D-A109-EEA29636D20B}"/>
              </a:ext>
            </a:extLst>
          </p:cNvPr>
          <p:cNvGraphicFramePr>
            <a:graphicFrameLocks noChangeAspect="1"/>
          </p:cNvGraphicFramePr>
          <p:nvPr>
            <p:extLst>
              <p:ext uri="{D42A27DB-BD31-4B8C-83A1-F6EECF244321}">
                <p14:modId xmlns:p14="http://schemas.microsoft.com/office/powerpoint/2010/main" val="3219594133"/>
              </p:ext>
            </p:extLst>
          </p:nvPr>
        </p:nvGraphicFramePr>
        <p:xfrm>
          <a:off x="1260000" y="2059912"/>
          <a:ext cx="7159230" cy="2713055"/>
        </p:xfrm>
        <a:graphic>
          <a:graphicData uri="http://schemas.openxmlformats.org/presentationml/2006/ole">
            <mc:AlternateContent xmlns:mc="http://schemas.openxmlformats.org/markup-compatibility/2006">
              <mc:Choice xmlns:v="urn:schemas-microsoft-com:vml" Requires="v">
                <p:oleObj spid="_x0000_s1032" name="Document" r:id="rId4" imgW="5743593" imgH="2158640" progId="Word.Document.12">
                  <p:embed/>
                </p:oleObj>
              </mc:Choice>
              <mc:Fallback>
                <p:oleObj name="Document" r:id="rId4" imgW="5743593" imgH="2158640" progId="Word.Document.12">
                  <p:embed/>
                  <p:pic>
                    <p:nvPicPr>
                      <p:cNvPr id="8" name="Object 7">
                        <a:extLst>
                          <a:ext uri="{FF2B5EF4-FFF2-40B4-BE49-F238E27FC236}">
                            <a16:creationId xmlns:a16="http://schemas.microsoft.com/office/drawing/2014/main" id="{4EF265A7-F62D-420F-A5A6-3F5D3F14B972}"/>
                          </a:ext>
                        </a:extLst>
                      </p:cNvPr>
                      <p:cNvPicPr/>
                      <p:nvPr/>
                    </p:nvPicPr>
                    <p:blipFill>
                      <a:blip r:embed="rId5"/>
                      <a:stretch>
                        <a:fillRect/>
                      </a:stretch>
                    </p:blipFill>
                    <p:spPr>
                      <a:xfrm>
                        <a:off x="1260000" y="2059912"/>
                        <a:ext cx="7159230" cy="2713055"/>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id="{E5039B4C-DF90-4749-B825-9B025A78FC93}"/>
              </a:ext>
            </a:extLst>
          </p:cNvPr>
          <p:cNvSpPr/>
          <p:nvPr/>
        </p:nvSpPr>
        <p:spPr>
          <a:xfrm>
            <a:off x="1260000" y="4641895"/>
            <a:ext cx="7159230" cy="646331"/>
          </a:xfrm>
          <a:prstGeom prst="rect">
            <a:avLst/>
          </a:prstGeom>
        </p:spPr>
        <p:txBody>
          <a:bodyPr wrap="square">
            <a:spAutoFit/>
          </a:bodyPr>
          <a:lstStyle/>
          <a:p>
            <a:r>
              <a:rPr lang="en-GB" sz="1200" dirty="0"/>
              <a:t>Homelessness Prevention and relief – 1754 households were able to remain in their existing home last year through our prevention work. Across London, Redbridge had the third highest figure for the number of successful prevention cases</a:t>
            </a:r>
          </a:p>
        </p:txBody>
      </p:sp>
    </p:spTree>
    <p:extLst>
      <p:ext uri="{BB962C8B-B14F-4D97-AF65-F5344CB8AC3E}">
        <p14:creationId xmlns:p14="http://schemas.microsoft.com/office/powerpoint/2010/main" val="9817830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DB270-C413-477B-BA97-4B0458F691A9}"/>
              </a:ext>
            </a:extLst>
          </p:cNvPr>
          <p:cNvSpPr>
            <a:spLocks noGrp="1"/>
          </p:cNvSpPr>
          <p:nvPr>
            <p:ph type="title"/>
          </p:nvPr>
        </p:nvSpPr>
        <p:spPr>
          <a:xfrm>
            <a:off x="1260000" y="1140834"/>
            <a:ext cx="7020000" cy="540000"/>
          </a:xfrm>
        </p:spPr>
        <p:txBody>
          <a:bodyPr/>
          <a:lstStyle/>
          <a:p>
            <a:r>
              <a:rPr lang="en-GB" dirty="0"/>
              <a:t>Key Local Issues</a:t>
            </a:r>
          </a:p>
        </p:txBody>
      </p:sp>
      <p:sp>
        <p:nvSpPr>
          <p:cNvPr id="3" name="Content Placeholder 2">
            <a:extLst>
              <a:ext uri="{FF2B5EF4-FFF2-40B4-BE49-F238E27FC236}">
                <a16:creationId xmlns:a16="http://schemas.microsoft.com/office/drawing/2014/main" id="{5E4DC55B-B516-47B9-A6B5-A642B126545F}"/>
              </a:ext>
            </a:extLst>
          </p:cNvPr>
          <p:cNvSpPr>
            <a:spLocks noGrp="1"/>
          </p:cNvSpPr>
          <p:nvPr>
            <p:ph sz="half" idx="1"/>
          </p:nvPr>
        </p:nvSpPr>
        <p:spPr>
          <a:xfrm>
            <a:off x="1260000" y="1813544"/>
            <a:ext cx="3420000" cy="2592000"/>
          </a:xfrm>
        </p:spPr>
        <p:txBody>
          <a:bodyPr/>
          <a:lstStyle/>
          <a:p>
            <a:r>
              <a:rPr lang="en-GB" sz="1800" b="1" dirty="0">
                <a:solidFill>
                  <a:schemeClr val="accent2"/>
                </a:solidFill>
              </a:rPr>
              <a:t>Structural</a:t>
            </a:r>
          </a:p>
          <a:p>
            <a:r>
              <a:rPr lang="en-GB" dirty="0"/>
              <a:t>Use of Temporary Accommodation</a:t>
            </a:r>
          </a:p>
          <a:p>
            <a:r>
              <a:rPr lang="en-GB" dirty="0"/>
              <a:t>Housing Affordability </a:t>
            </a:r>
          </a:p>
          <a:p>
            <a:r>
              <a:rPr lang="en-GB" dirty="0"/>
              <a:t>Housing Supply</a:t>
            </a:r>
          </a:p>
          <a:p>
            <a:r>
              <a:rPr lang="en-GB" dirty="0"/>
              <a:t>Rough Sleeping</a:t>
            </a:r>
          </a:p>
          <a:p>
            <a:r>
              <a:rPr lang="en-GB" dirty="0"/>
              <a:t>Private Rented Sector – affordability and suitability; and standards</a:t>
            </a:r>
          </a:p>
          <a:p>
            <a:endParaRPr lang="en-GB" dirty="0"/>
          </a:p>
        </p:txBody>
      </p:sp>
      <p:sp>
        <p:nvSpPr>
          <p:cNvPr id="4" name="Content Placeholder 3">
            <a:extLst>
              <a:ext uri="{FF2B5EF4-FFF2-40B4-BE49-F238E27FC236}">
                <a16:creationId xmlns:a16="http://schemas.microsoft.com/office/drawing/2014/main" id="{F8278276-D007-469B-B5FE-F1ADE1676D2B}"/>
              </a:ext>
            </a:extLst>
          </p:cNvPr>
          <p:cNvSpPr>
            <a:spLocks noGrp="1"/>
          </p:cNvSpPr>
          <p:nvPr>
            <p:ph sz="half" idx="2"/>
          </p:nvPr>
        </p:nvSpPr>
        <p:spPr>
          <a:xfrm>
            <a:off x="4860000" y="1813543"/>
            <a:ext cx="3420000" cy="3156389"/>
          </a:xfrm>
        </p:spPr>
        <p:txBody>
          <a:bodyPr/>
          <a:lstStyle/>
          <a:p>
            <a:r>
              <a:rPr lang="en-GB" sz="1800" b="1" dirty="0">
                <a:solidFill>
                  <a:schemeClr val="accent2"/>
                </a:solidFill>
              </a:rPr>
              <a:t>Vulnerable Groups</a:t>
            </a:r>
          </a:p>
          <a:p>
            <a:r>
              <a:rPr lang="en-GB" dirty="0"/>
              <a:t>Households in temporary accommodation</a:t>
            </a:r>
          </a:p>
          <a:p>
            <a:r>
              <a:rPr lang="en-GB" dirty="0"/>
              <a:t>Migrant Homelessness</a:t>
            </a:r>
          </a:p>
          <a:p>
            <a:r>
              <a:rPr lang="en-GB" dirty="0"/>
              <a:t>Vulnerable Women </a:t>
            </a:r>
          </a:p>
          <a:p>
            <a:r>
              <a:rPr lang="en-GB" dirty="0"/>
              <a:t>Probation / Ex offenders</a:t>
            </a:r>
          </a:p>
          <a:p>
            <a:r>
              <a:rPr lang="en-GB" dirty="0"/>
              <a:t>Care Leavers</a:t>
            </a:r>
          </a:p>
          <a:p>
            <a:r>
              <a:rPr lang="en-GB" dirty="0"/>
              <a:t>Youth Homeless </a:t>
            </a:r>
          </a:p>
          <a:p>
            <a:r>
              <a:rPr lang="en-GB" dirty="0"/>
              <a:t>LGBT+ Homelessness</a:t>
            </a:r>
          </a:p>
          <a:p>
            <a:r>
              <a:rPr lang="en-GB" dirty="0"/>
              <a:t>Mental Health</a:t>
            </a:r>
            <a:endParaRPr lang="en-GB" dirty="0">
              <a:solidFill>
                <a:schemeClr val="accent2"/>
              </a:solidFill>
            </a:endParaRPr>
          </a:p>
        </p:txBody>
      </p:sp>
    </p:spTree>
    <p:extLst>
      <p:ext uri="{BB962C8B-B14F-4D97-AF65-F5344CB8AC3E}">
        <p14:creationId xmlns:p14="http://schemas.microsoft.com/office/powerpoint/2010/main" val="20951911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CD7F7-1BF5-44FA-B42C-3135BAEAD56A}"/>
              </a:ext>
            </a:extLst>
          </p:cNvPr>
          <p:cNvSpPr>
            <a:spLocks noGrp="1"/>
          </p:cNvSpPr>
          <p:nvPr>
            <p:ph type="title"/>
          </p:nvPr>
        </p:nvSpPr>
        <p:spPr>
          <a:xfrm>
            <a:off x="1260000" y="1233824"/>
            <a:ext cx="7020000" cy="540000"/>
          </a:xfrm>
        </p:spPr>
        <p:txBody>
          <a:bodyPr/>
          <a:lstStyle/>
          <a:p>
            <a:r>
              <a:rPr lang="en-GB" dirty="0"/>
              <a:t>Strategy Aims &amp; Priorities</a:t>
            </a:r>
          </a:p>
        </p:txBody>
      </p:sp>
      <p:sp>
        <p:nvSpPr>
          <p:cNvPr id="3" name="Content Placeholder 2">
            <a:extLst>
              <a:ext uri="{FF2B5EF4-FFF2-40B4-BE49-F238E27FC236}">
                <a16:creationId xmlns:a16="http://schemas.microsoft.com/office/drawing/2014/main" id="{24264DA8-3C16-477D-A216-07D7406B0629}"/>
              </a:ext>
            </a:extLst>
          </p:cNvPr>
          <p:cNvSpPr>
            <a:spLocks noGrp="1"/>
          </p:cNvSpPr>
          <p:nvPr>
            <p:ph idx="1"/>
          </p:nvPr>
        </p:nvSpPr>
        <p:spPr>
          <a:xfrm>
            <a:off x="1260000" y="1780353"/>
            <a:ext cx="7020000" cy="3225600"/>
          </a:xfrm>
        </p:spPr>
        <p:txBody>
          <a:bodyPr/>
          <a:lstStyle/>
          <a:p>
            <a:pPr marL="0" indent="0">
              <a:buNone/>
            </a:pPr>
            <a:r>
              <a:rPr lang="en-GB" dirty="0"/>
              <a:t>“The council and its partners working collaboratively to prevent and reduce homelessness and to proactively end rough sleeping.”</a:t>
            </a:r>
          </a:p>
          <a:p>
            <a:pPr marL="0" indent="0">
              <a:buNone/>
            </a:pPr>
            <a:endParaRPr lang="en-GB" dirty="0"/>
          </a:p>
          <a:p>
            <a:pPr marL="0" indent="0">
              <a:buNone/>
            </a:pPr>
            <a:r>
              <a:rPr lang="en-GB" b="1" dirty="0">
                <a:solidFill>
                  <a:schemeClr val="accent2"/>
                </a:solidFill>
              </a:rPr>
              <a:t>Priorities</a:t>
            </a:r>
          </a:p>
          <a:p>
            <a:pPr marL="630900" lvl="1" indent="-342900">
              <a:buFont typeface="+mj-lt"/>
              <a:buAutoNum type="arabicPeriod"/>
            </a:pPr>
            <a:r>
              <a:rPr lang="en-GB" dirty="0"/>
              <a:t>Ending rough sleeping in Redbridge</a:t>
            </a:r>
          </a:p>
          <a:p>
            <a:pPr marL="630900" lvl="1" indent="-342900">
              <a:buFont typeface="+mj-lt"/>
              <a:buAutoNum type="arabicPeriod"/>
            </a:pPr>
            <a:r>
              <a:rPr lang="en-GB" dirty="0"/>
              <a:t>Strengthen our early intervention and prevention services </a:t>
            </a:r>
          </a:p>
          <a:p>
            <a:pPr marL="630900" lvl="1" indent="-342900">
              <a:buFont typeface="+mj-lt"/>
              <a:buAutoNum type="arabicPeriod"/>
            </a:pPr>
            <a:r>
              <a:rPr lang="en-GB" dirty="0"/>
              <a:t>Increase the supply of affordable housing to prevent homelessness and to reduce the use of temporary housing </a:t>
            </a:r>
          </a:p>
          <a:p>
            <a:pPr marL="630900" lvl="1" indent="-342900">
              <a:buFont typeface="+mj-lt"/>
              <a:buAutoNum type="arabicPeriod"/>
            </a:pPr>
            <a:r>
              <a:rPr lang="en-GB" dirty="0"/>
              <a:t>Support our most vulnerable residents </a:t>
            </a:r>
          </a:p>
          <a:p>
            <a:pPr marL="630900" lvl="1" indent="-342900">
              <a:buFont typeface="+mj-lt"/>
              <a:buAutoNum type="arabicPeriod"/>
            </a:pPr>
            <a:endParaRPr lang="en-GB" dirty="0"/>
          </a:p>
          <a:p>
            <a:endParaRPr lang="en-GB" dirty="0"/>
          </a:p>
        </p:txBody>
      </p:sp>
    </p:spTree>
    <p:extLst>
      <p:ext uri="{BB962C8B-B14F-4D97-AF65-F5344CB8AC3E}">
        <p14:creationId xmlns:p14="http://schemas.microsoft.com/office/powerpoint/2010/main" val="2967533331"/>
      </p:ext>
    </p:extLst>
  </p:cSld>
  <p:clrMapOvr>
    <a:masterClrMapping/>
  </p:clrMapOvr>
</p:sld>
</file>

<file path=ppt/theme/theme1.xml><?xml version="1.0" encoding="utf-8"?>
<a:theme xmlns:a="http://schemas.openxmlformats.org/drawingml/2006/main" name="Ambitious for Redbridge template">
  <a:themeElements>
    <a:clrScheme name="Redbridge Council">
      <a:dk1>
        <a:sysClr val="windowText" lastClr="000000"/>
      </a:dk1>
      <a:lt1>
        <a:sysClr val="window" lastClr="FFFFFF"/>
      </a:lt1>
      <a:dk2>
        <a:srgbClr val="000000"/>
      </a:dk2>
      <a:lt2>
        <a:srgbClr val="FFFFFF"/>
      </a:lt2>
      <a:accent1>
        <a:srgbClr val="8DC63F"/>
      </a:accent1>
      <a:accent2>
        <a:srgbClr val="BE0071"/>
      </a:accent2>
      <a:accent3>
        <a:srgbClr val="6D2966"/>
      </a:accent3>
      <a:accent4>
        <a:srgbClr val="F59C00"/>
      </a:accent4>
      <a:accent5>
        <a:srgbClr val="005C5E"/>
      </a:accent5>
      <a:accent6>
        <a:srgbClr val="000000"/>
      </a:accent6>
      <a:hlink>
        <a:srgbClr val="8DC63F"/>
      </a:hlink>
      <a:folHlink>
        <a:srgbClr val="BE0071"/>
      </a:folHlink>
    </a:clrScheme>
    <a:fontScheme name="Myriad Pro">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635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oAutofit/>
      </a:bodyPr>
      <a:lstStyle>
        <a:defPPr marL="288000" marR="0" indent="-288000" algn="l" defTabSz="457200" rtl="0" eaLnBrk="1" fontAlgn="auto" latinLnBrk="0" hangingPunct="1">
          <a:lnSpc>
            <a:spcPct val="120000"/>
          </a:lnSpc>
          <a:spcBef>
            <a:spcPts val="250"/>
          </a:spcBef>
          <a:spcAft>
            <a:spcPts val="0"/>
          </a:spcAft>
          <a:buClr>
            <a:srgbClr val="BE0071"/>
          </a:buClr>
          <a:buSzPct val="110000"/>
          <a:buFont typeface="Verdana" pitchFamily="34" charset="0"/>
          <a:buChar char="●"/>
          <a:tabLst/>
          <a:defRPr kumimoji="0" sz="1600" b="0" i="0" u="none" strike="noStrike" kern="1200" cap="none" spc="0" normalizeH="0" baseline="0" noProof="0" dirty="0" smtClean="0">
            <a:ln>
              <a:noFill/>
            </a:ln>
            <a:solidFill>
              <a:prstClr val="black"/>
            </a:solidFill>
            <a:effectLst/>
            <a:uLnTx/>
            <a:uFillTx/>
            <a:latin typeface="+mn-lt"/>
            <a:ea typeface="+mn-ea"/>
            <a:cs typeface="+mn-cs"/>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Ambitious for Redbridge template</Template>
  <TotalTime>420</TotalTime>
  <Words>756</Words>
  <Application>Microsoft Office PowerPoint</Application>
  <PresentationFormat>On-screen Show (4:3)</PresentationFormat>
  <Paragraphs>117</Paragraphs>
  <Slides>12</Slides>
  <Notes>12</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8" baseType="lpstr">
      <vt:lpstr>Arial</vt:lpstr>
      <vt:lpstr>Calibri</vt:lpstr>
      <vt:lpstr>Myriad Pro</vt:lpstr>
      <vt:lpstr>Verdana</vt:lpstr>
      <vt:lpstr>Ambitious for Redbridge template</vt:lpstr>
      <vt:lpstr>Document</vt:lpstr>
      <vt:lpstr>Redbridge Homelessness Strategy 2018-23  Voluntary Sector Forum Wednesday 12 December 2018  Hitesh Tailor Strategy &amp; Partnerships Officer T: 020 8708 4978 E: hitesh.tailor@redbridge.gov.uk  </vt:lpstr>
      <vt:lpstr>Strategy Aims &amp; Priorities</vt:lpstr>
      <vt:lpstr>Key Drivers &amp; Influences</vt:lpstr>
      <vt:lpstr>Local Influences </vt:lpstr>
      <vt:lpstr>Definition of Homelessness</vt:lpstr>
      <vt:lpstr>Redbridge Housing Market</vt:lpstr>
      <vt:lpstr>Statutory Homelessness Decisions</vt:lpstr>
      <vt:lpstr>Key Local Issues</vt:lpstr>
      <vt:lpstr>Strategy Aims &amp; Priorities</vt:lpstr>
      <vt:lpstr>Proposed Actions</vt:lpstr>
      <vt:lpstr>Proposed Actions</vt:lpstr>
      <vt:lpstr>Next Steps – Respond to consultation</vt:lpstr>
    </vt:vector>
  </TitlesOfParts>
  <Company>London Borough of Redbridge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Header</dc:title>
  <dc:creator>Areeba Choudhary</dc:creator>
  <cp:lastModifiedBy>Hitesh Tailor</cp:lastModifiedBy>
  <cp:revision>45</cp:revision>
  <cp:lastPrinted>2018-12-10T13:44:46Z</cp:lastPrinted>
  <dcterms:created xsi:type="dcterms:W3CDTF">2015-05-14T12:53:41Z</dcterms:created>
  <dcterms:modified xsi:type="dcterms:W3CDTF">2018-12-12T16:34:11Z</dcterms:modified>
</cp:coreProperties>
</file>