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handoutMasterIdLst>
    <p:handoutMasterId r:id="rId20"/>
  </p:handoutMasterIdLst>
  <p:sldIdLst>
    <p:sldId id="256" r:id="rId2"/>
    <p:sldId id="257" r:id="rId3"/>
    <p:sldId id="258" r:id="rId4"/>
    <p:sldId id="259" r:id="rId5"/>
    <p:sldId id="261" r:id="rId6"/>
    <p:sldId id="260" r:id="rId7"/>
    <p:sldId id="265" r:id="rId8"/>
    <p:sldId id="262" r:id="rId9"/>
    <p:sldId id="263" r:id="rId10"/>
    <p:sldId id="266" r:id="rId11"/>
    <p:sldId id="267" r:id="rId12"/>
    <p:sldId id="268" r:id="rId13"/>
    <p:sldId id="269" r:id="rId14"/>
    <p:sldId id="264" r:id="rId15"/>
    <p:sldId id="270" r:id="rId16"/>
    <p:sldId id="273" r:id="rId17"/>
    <p:sldId id="274" r:id="rId18"/>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36"/>
    <p:restoredTop sz="94643"/>
  </p:normalViewPr>
  <p:slideViewPr>
    <p:cSldViewPr snapToGrid="0" snapToObjects="1">
      <p:cViewPr varScale="1">
        <p:scale>
          <a:sx n="110" d="100"/>
          <a:sy n="110" d="100"/>
        </p:scale>
        <p:origin x="126" y="534"/>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104" d="100"/>
          <a:sy n="104" d="100"/>
        </p:scale>
        <p:origin x="2808"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01E21C-7D3D-AB46-8DDA-02132C2946C7}" type="datetimeFigureOut">
              <a:rPr lang="en-US" smtClean="0"/>
              <a:t>1/29/2019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D315765-67DC-214A-89A6-C4421211638B}" type="slidenum">
              <a:rPr lang="en-US" smtClean="0"/>
              <a:t>‹#›</a:t>
            </a:fld>
            <a:endParaRPr lang="en-US"/>
          </a:p>
        </p:txBody>
      </p:sp>
    </p:spTree>
    <p:extLst>
      <p:ext uri="{BB962C8B-B14F-4D97-AF65-F5344CB8AC3E}">
        <p14:creationId xmlns:p14="http://schemas.microsoft.com/office/powerpoint/2010/main" val="789190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C17D60-C3E5-C949-983A-D8E7EB6BA6D7}" type="datetimeFigureOut">
              <a:rPr lang="en-US" smtClean="0"/>
              <a:t>1/29/2019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992A89-8B35-4946-BB83-1E35CCAD8703}" type="slidenum">
              <a:rPr lang="en-US" smtClean="0"/>
              <a:t>‹#›</a:t>
            </a:fld>
            <a:endParaRPr lang="en-US"/>
          </a:p>
        </p:txBody>
      </p:sp>
    </p:spTree>
    <p:extLst>
      <p:ext uri="{BB962C8B-B14F-4D97-AF65-F5344CB8AC3E}">
        <p14:creationId xmlns:p14="http://schemas.microsoft.com/office/powerpoint/2010/main" val="57487690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5992A89-8B35-4946-BB83-1E35CCAD8703}" type="slidenum">
              <a:rPr lang="en-US" smtClean="0"/>
              <a:t>14</a:t>
            </a:fld>
            <a:endParaRPr lang="en-US"/>
          </a:p>
        </p:txBody>
      </p:sp>
    </p:spTree>
    <p:extLst>
      <p:ext uri="{BB962C8B-B14F-4D97-AF65-F5344CB8AC3E}">
        <p14:creationId xmlns:p14="http://schemas.microsoft.com/office/powerpoint/2010/main" val="3359314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5992A89-8B35-4946-BB83-1E35CCAD8703}" type="slidenum">
              <a:rPr lang="en-US" smtClean="0"/>
              <a:t>15</a:t>
            </a:fld>
            <a:endParaRPr lang="en-US"/>
          </a:p>
        </p:txBody>
      </p:sp>
    </p:spTree>
    <p:extLst>
      <p:ext uri="{BB962C8B-B14F-4D97-AF65-F5344CB8AC3E}">
        <p14:creationId xmlns:p14="http://schemas.microsoft.com/office/powerpoint/2010/main" val="1077466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Heading 1</a:t>
            </a:r>
            <a:endParaRPr lang="en-US" dirty="0"/>
          </a:p>
        </p:txBody>
      </p:sp>
      <p:sp>
        <p:nvSpPr>
          <p:cNvPr id="10" name="Subtitle 2"/>
          <p:cNvSpPr>
            <a:spLocks noGrp="1"/>
          </p:cNvSpPr>
          <p:nvPr>
            <p:ph type="subTitle" idx="10" hasCustomPrompt="1"/>
          </p:nvPr>
        </p:nvSpPr>
        <p:spPr>
          <a:xfrm>
            <a:off x="611187" y="2258963"/>
            <a:ext cx="7921625" cy="1241822"/>
          </a:xfrm>
        </p:spPr>
        <p:txBody>
          <a:bodyPr>
            <a:normAutofit/>
          </a:bodyPr>
          <a:lstStyle>
            <a:lvl1pPr marL="0" indent="0" algn="l">
              <a:buNone/>
              <a:defRPr sz="240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Heading 3</a:t>
            </a:r>
            <a:endParaRPr lang="en-US" dirty="0"/>
          </a:p>
        </p:txBody>
      </p:sp>
      <p:sp>
        <p:nvSpPr>
          <p:cNvPr id="12" name="Text Placeholder 11"/>
          <p:cNvSpPr>
            <a:spLocks noGrp="1"/>
          </p:cNvSpPr>
          <p:nvPr>
            <p:ph type="body" sz="quarter" idx="11" hasCustomPrompt="1"/>
          </p:nvPr>
        </p:nvSpPr>
        <p:spPr>
          <a:xfrm>
            <a:off x="611188" y="1414457"/>
            <a:ext cx="7921625" cy="557213"/>
          </a:xfrm>
        </p:spPr>
        <p:txBody>
          <a:bodyPr/>
          <a:lstStyle>
            <a:lvl1pPr marL="0" indent="0">
              <a:buFontTx/>
              <a:buNone/>
              <a:defRPr baseline="0"/>
            </a:lvl1pPr>
          </a:lstStyle>
          <a:p>
            <a:pPr lvl="0"/>
            <a:r>
              <a:rPr lang="en-US" dirty="0" smtClean="0"/>
              <a:t>Heading 2</a:t>
            </a:r>
          </a:p>
        </p:txBody>
      </p:sp>
    </p:spTree>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 poin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2"/>
                </a:solidFill>
              </a:defRPr>
            </a:lvl1pPr>
          </a:lstStyle>
          <a:p>
            <a:r>
              <a:rPr lang="en-US" dirty="0" smtClean="0"/>
              <a:t>Heading 1</a:t>
            </a:r>
            <a:endParaRPr lang="en-US" dirty="0"/>
          </a:p>
        </p:txBody>
      </p:sp>
      <p:sp>
        <p:nvSpPr>
          <p:cNvPr id="3" name="Content Placeholder 2"/>
          <p:cNvSpPr>
            <a:spLocks noGrp="1"/>
          </p:cNvSpPr>
          <p:nvPr>
            <p:ph idx="1" hasCustomPrompt="1"/>
          </p:nvPr>
        </p:nvSpPr>
        <p:spPr>
          <a:xfrm>
            <a:off x="628650" y="1075923"/>
            <a:ext cx="7886700" cy="2704340"/>
          </a:xfrm>
        </p:spPr>
        <p:txBody>
          <a:bodyPr/>
          <a:lstStyle>
            <a:lvl2pPr>
              <a:defRPr baseline="0"/>
            </a:lvl2pPr>
          </a:lstStyle>
          <a:p>
            <a:pPr lvl="0"/>
            <a:r>
              <a:rPr lang="en-US" dirty="0" smtClean="0"/>
              <a:t>Bullet point 1</a:t>
            </a:r>
          </a:p>
          <a:p>
            <a:pPr lvl="1"/>
            <a:r>
              <a:rPr lang="en-US" dirty="0" smtClean="0"/>
              <a:t>Secondary bullet point</a:t>
            </a:r>
          </a:p>
          <a:p>
            <a:pPr lvl="0"/>
            <a:r>
              <a:rPr lang="en-US" dirty="0" smtClean="0"/>
              <a:t>Bullet point 2</a:t>
            </a:r>
          </a:p>
          <a:p>
            <a:pPr lvl="1"/>
            <a:r>
              <a:rPr lang="en-US" dirty="0" smtClean="0"/>
              <a:t>Secondary bullet point</a:t>
            </a:r>
          </a:p>
          <a:p>
            <a:pPr lvl="0"/>
            <a:r>
              <a:rPr lang="en-US" dirty="0" smtClean="0"/>
              <a:t>Bullet point 3</a:t>
            </a:r>
          </a:p>
          <a:p>
            <a:pPr lvl="1"/>
            <a:r>
              <a:rPr lang="en-US" dirty="0" smtClean="0"/>
              <a:t>Secondary bullet point</a:t>
            </a:r>
          </a:p>
          <a:p>
            <a:pPr lvl="1"/>
            <a:endParaRPr lang="en-US" dirty="0" smtClean="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628345" y="268288"/>
            <a:ext cx="7887310" cy="3601185"/>
          </a:xfrm>
        </p:spPr>
        <p:txBody>
          <a:bodyPr anchor="ctr" anchorCtr="0"/>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Drag picture to placeholder or click icon to add</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_content">
    <p:spTree>
      <p:nvGrpSpPr>
        <p:cNvPr id="1" name=""/>
        <p:cNvGrpSpPr/>
        <p:nvPr/>
      </p:nvGrpSpPr>
      <p:grpSpPr>
        <a:xfrm>
          <a:off x="0" y="0"/>
          <a:ext cx="0" cy="0"/>
          <a:chOff x="0" y="0"/>
          <a:chExt cx="0" cy="0"/>
        </a:xfrm>
      </p:grpSpPr>
      <p:sp>
        <p:nvSpPr>
          <p:cNvPr id="2" name="Title 1"/>
          <p:cNvSpPr>
            <a:spLocks noGrp="1"/>
          </p:cNvSpPr>
          <p:nvPr>
            <p:ph type="ctrTitle"/>
          </p:nvPr>
        </p:nvSpPr>
        <p:spPr>
          <a:xfrm>
            <a:off x="611188" y="268288"/>
            <a:ext cx="7389812" cy="1790700"/>
          </a:xfrm>
        </p:spPr>
        <p:txBody>
          <a:bodyPr anchor="t" anchorCtr="0">
            <a:normAutofit/>
          </a:bodyPr>
          <a:lstStyle>
            <a:lvl1pPr algn="l">
              <a:defRPr sz="3200"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611188" y="2258963"/>
            <a:ext cx="7389812" cy="1241822"/>
          </a:xfrm>
        </p:spPr>
        <p:txBody>
          <a:bodyPr>
            <a:normAutofit/>
          </a:bodyPr>
          <a:lstStyle>
            <a:lvl1pPr marL="0" indent="0" algn="l">
              <a:buNone/>
              <a:defRPr sz="240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dirty="0" smtClean="0"/>
              <a:t>Heading 1</a:t>
            </a:r>
            <a:endParaRPr lang="en-US" dirty="0"/>
          </a:p>
        </p:txBody>
      </p:sp>
      <p:sp>
        <p:nvSpPr>
          <p:cNvPr id="3" name="Text Placeholder 2"/>
          <p:cNvSpPr>
            <a:spLocks noGrp="1"/>
          </p:cNvSpPr>
          <p:nvPr>
            <p:ph type="body" idx="1"/>
          </p:nvPr>
        </p:nvSpPr>
        <p:spPr>
          <a:xfrm>
            <a:off x="628650" y="1369219"/>
            <a:ext cx="7886700" cy="251698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9729475"/>
      </p:ext>
    </p:extLst>
  </p:cSld>
  <p:clrMap bg1="lt1" tx1="dk1" bg2="lt2" tx2="dk2" accent1="accent1" accent2="accent2" accent3="accent3" accent4="accent4" accent5="accent5" accent6="accent6" hlink="hlink" folHlink="folHlink"/>
  <p:sldLayoutIdLst>
    <p:sldLayoutId id="2147483662" r:id="rId1"/>
    <p:sldLayoutId id="2147483670" r:id="rId2"/>
    <p:sldLayoutId id="2147483671" r:id="rId3"/>
    <p:sldLayoutId id="2147483661" r:id="rId4"/>
    <p:sldLayoutId id="2147483667" r:id="rId5"/>
  </p:sldLayoutIdLst>
  <p:timing>
    <p:tnLst>
      <p:par>
        <p:cTn id="1" dur="indefinite" restart="never" nodeType="tmRoot"/>
      </p:par>
    </p:tnLst>
  </p:timing>
  <p:txStyles>
    <p:titleStyle>
      <a:lvl1pPr algn="l" defTabSz="685800" rtl="0" eaLnBrk="1" latinLnBrk="0" hangingPunct="1">
        <a:lnSpc>
          <a:spcPct val="90000"/>
        </a:lnSpc>
        <a:spcBef>
          <a:spcPct val="0"/>
        </a:spcBef>
        <a:buNone/>
        <a:defRPr sz="3200" b="1" i="0" kern="1200" baseline="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baseline="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baseline="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guide id="3" orient="horz" pos="169" userDrawn="1">
          <p15:clr>
            <a:srgbClr val="F26B43"/>
          </p15:clr>
        </p15:guide>
        <p15:guide id="4" pos="385" userDrawn="1">
          <p15:clr>
            <a:srgbClr val="F26B43"/>
          </p15:clr>
        </p15:guide>
        <p15:guide id="5" pos="537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3"/>
            <a:ext cx="7886700" cy="1565589"/>
          </a:xfrm>
        </p:spPr>
        <p:txBody>
          <a:bodyPr>
            <a:normAutofit/>
          </a:bodyPr>
          <a:lstStyle/>
          <a:p>
            <a:pPr algn="ctr"/>
            <a:r>
              <a:rPr lang="en-US" dirty="0" smtClean="0"/>
              <a:t/>
            </a:r>
            <a:br>
              <a:rPr lang="en-US" dirty="0" smtClean="0"/>
            </a:br>
            <a:r>
              <a:rPr lang="en-US" sz="4000" dirty="0" smtClean="0">
                <a:solidFill>
                  <a:schemeClr val="tx2"/>
                </a:solidFill>
              </a:rPr>
              <a:t>Hate Crime</a:t>
            </a:r>
            <a:endParaRPr lang="en-US" dirty="0">
              <a:solidFill>
                <a:schemeClr val="tx2"/>
              </a:solidFill>
            </a:endParaRPr>
          </a:p>
        </p:txBody>
      </p:sp>
      <p:sp>
        <p:nvSpPr>
          <p:cNvPr id="3" name="Subtitle 2"/>
          <p:cNvSpPr>
            <a:spLocks noGrp="1"/>
          </p:cNvSpPr>
          <p:nvPr>
            <p:ph type="subTitle" idx="10"/>
          </p:nvPr>
        </p:nvSpPr>
        <p:spPr>
          <a:xfrm>
            <a:off x="611187" y="2258963"/>
            <a:ext cx="7921625" cy="1983428"/>
          </a:xfrm>
        </p:spPr>
        <p:txBody>
          <a:bodyPr>
            <a:normAutofit/>
          </a:bodyPr>
          <a:lstStyle/>
          <a:p>
            <a:pPr algn="ctr"/>
            <a:endParaRPr lang="en-US" dirty="0" smtClean="0"/>
          </a:p>
          <a:p>
            <a:pPr algn="ctr"/>
            <a:endParaRPr lang="en-US" dirty="0" smtClean="0"/>
          </a:p>
          <a:p>
            <a:pPr algn="ctr"/>
            <a:endParaRPr lang="en-US" dirty="0" smtClean="0"/>
          </a:p>
          <a:p>
            <a:pPr algn="ctr"/>
            <a:r>
              <a:rPr lang="en-US" dirty="0" smtClean="0"/>
              <a:t>APS Dean Smith</a:t>
            </a:r>
            <a:endParaRPr lang="en-US" dirty="0"/>
          </a:p>
        </p:txBody>
      </p:sp>
    </p:spTree>
    <p:extLst>
      <p:ext uri="{BB962C8B-B14F-4D97-AF65-F5344CB8AC3E}">
        <p14:creationId xmlns:p14="http://schemas.microsoft.com/office/powerpoint/2010/main" val="1977658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a:srcRect l="9992" t="-435" r="9635" b="55451"/>
          <a:stretch/>
        </p:blipFill>
        <p:spPr bwMode="auto">
          <a:xfrm>
            <a:off x="227647" y="0"/>
            <a:ext cx="8810625" cy="394498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235436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9277" r="11130" b="55657"/>
          <a:stretch/>
        </p:blipFill>
        <p:spPr>
          <a:xfrm>
            <a:off x="69667" y="0"/>
            <a:ext cx="8987247" cy="3962902"/>
          </a:xfrm>
          <a:prstGeom prst="rect">
            <a:avLst/>
          </a:prstGeom>
        </p:spPr>
      </p:pic>
    </p:spTree>
    <p:extLst>
      <p:ext uri="{BB962C8B-B14F-4D97-AF65-F5344CB8AC3E}">
        <p14:creationId xmlns:p14="http://schemas.microsoft.com/office/powerpoint/2010/main" val="2514059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9636" r="11803" b="55471"/>
          <a:stretch/>
        </p:blipFill>
        <p:spPr>
          <a:xfrm>
            <a:off x="0" y="-1"/>
            <a:ext cx="8757579" cy="3971109"/>
          </a:xfrm>
          <a:prstGeom prst="rect">
            <a:avLst/>
          </a:prstGeom>
        </p:spPr>
      </p:pic>
    </p:spTree>
    <p:extLst>
      <p:ext uri="{BB962C8B-B14F-4D97-AF65-F5344CB8AC3E}">
        <p14:creationId xmlns:p14="http://schemas.microsoft.com/office/powerpoint/2010/main" val="809666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9636" r="10855" b="55640"/>
          <a:stretch/>
        </p:blipFill>
        <p:spPr>
          <a:xfrm>
            <a:off x="0" y="-1"/>
            <a:ext cx="8916611" cy="3979817"/>
          </a:xfrm>
          <a:prstGeom prst="rect">
            <a:avLst/>
          </a:prstGeom>
        </p:spPr>
      </p:pic>
    </p:spTree>
    <p:extLst>
      <p:ext uri="{BB962C8B-B14F-4D97-AF65-F5344CB8AC3E}">
        <p14:creationId xmlns:p14="http://schemas.microsoft.com/office/powerpoint/2010/main" val="894869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915" y="276447"/>
            <a:ext cx="8654903" cy="4001095"/>
          </a:xfrm>
          <a:prstGeom prst="rect">
            <a:avLst/>
          </a:prstGeom>
        </p:spPr>
        <p:txBody>
          <a:bodyPr wrap="square">
            <a:spAutoFit/>
          </a:bodyPr>
          <a:lstStyle/>
          <a:p>
            <a:r>
              <a:rPr lang="en-GB" sz="2000" dirty="0" smtClean="0"/>
              <a:t>The </a:t>
            </a:r>
            <a:r>
              <a:rPr lang="en-GB" sz="2000" dirty="0"/>
              <a:t>mission of the MPS is to make London safer for everyone regardless of their race, faith, age, gender, disability or sexual orientation. We also aim to increase safety and improve public confidence. In order to succeed we need to work with communities to give them the confidence to report crime and give us the information that allows us to identify and prosecute offenders.</a:t>
            </a:r>
          </a:p>
          <a:p>
            <a:r>
              <a:rPr lang="en-GB" sz="2000" dirty="0"/>
              <a:t>Despite changes made in the Police, there are still barriers that deter people from reporting crime. Many of these barriers are hard to tackle but through increased trust and confidence it is hoped that many barriers to reporting crime can be dismantled. The decision not to report hate crime is often founded on a complex mix of an individual's emotions, personal and community perceptions and expectations.</a:t>
            </a:r>
          </a:p>
          <a:p>
            <a:endParaRPr lang="en-GB" sz="1400" dirty="0"/>
          </a:p>
        </p:txBody>
      </p:sp>
    </p:spTree>
    <p:extLst>
      <p:ext uri="{BB962C8B-B14F-4D97-AF65-F5344CB8AC3E}">
        <p14:creationId xmlns:p14="http://schemas.microsoft.com/office/powerpoint/2010/main" val="1312962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1800" dirty="0" smtClean="0"/>
              <a:t>East Area Safeguarding strand investigate Hate Crime that is defined as motivated in nature as opposed to aggravated. (Hostility is the reason for the offence rather than a feature of it)</a:t>
            </a:r>
            <a:br>
              <a:rPr lang="en-GB" sz="1800" dirty="0" smtClean="0"/>
            </a:br>
            <a:r>
              <a:rPr lang="en-GB" sz="1800" dirty="0" smtClean="0"/>
              <a:t/>
            </a:r>
            <a:br>
              <a:rPr lang="en-GB" sz="1800" dirty="0" smtClean="0"/>
            </a:br>
            <a:r>
              <a:rPr lang="en-GB" sz="1800" dirty="0" smtClean="0"/>
              <a:t>Any such incidents are raised at either of the two daily Safeguarding meetings (9am &amp; 3pm) chaired by the </a:t>
            </a:r>
            <a:r>
              <a:rPr lang="en-GB" sz="1800" dirty="0"/>
              <a:t>D</a:t>
            </a:r>
            <a:r>
              <a:rPr lang="en-GB" sz="1800" dirty="0" smtClean="0"/>
              <a:t>uty Detective Inspector.</a:t>
            </a:r>
            <a:br>
              <a:rPr lang="en-GB" sz="1800" dirty="0" smtClean="0"/>
            </a:br>
            <a:r>
              <a:rPr lang="en-GB" sz="1800" dirty="0" smtClean="0"/>
              <a:t/>
            </a:r>
            <a:br>
              <a:rPr lang="en-GB" sz="1800" dirty="0" smtClean="0"/>
            </a:br>
            <a:r>
              <a:rPr lang="en-GB" sz="1800" dirty="0" smtClean="0"/>
              <a:t>Golden Hour Principles of investigation apply including risk assessments and safeguarding measures implemented where possible </a:t>
            </a:r>
            <a:r>
              <a:rPr lang="en-GB" sz="1400" dirty="0" smtClean="0"/>
              <a:t/>
            </a:r>
            <a:br>
              <a:rPr lang="en-GB" sz="1400" dirty="0" smtClean="0"/>
            </a:br>
            <a:r>
              <a:rPr lang="en-GB" sz="1400" dirty="0" smtClean="0"/>
              <a:t/>
            </a:r>
            <a:br>
              <a:rPr lang="en-GB" sz="1400" dirty="0" smtClean="0"/>
            </a:br>
            <a:r>
              <a:rPr lang="en-GB" sz="1800" dirty="0" smtClean="0"/>
              <a:t>Victims should be visited in person</a:t>
            </a:r>
            <a:r>
              <a:rPr lang="en-GB" sz="1100" dirty="0" smtClean="0"/>
              <a:t/>
            </a:r>
            <a:br>
              <a:rPr lang="en-GB" sz="1100" dirty="0" smtClean="0"/>
            </a:br>
            <a:endParaRPr lang="en-GB" sz="1100" dirty="0"/>
          </a:p>
        </p:txBody>
      </p:sp>
      <p:sp>
        <p:nvSpPr>
          <p:cNvPr id="3" name="Subtitle 2"/>
          <p:cNvSpPr>
            <a:spLocks noGrp="1"/>
          </p:cNvSpPr>
          <p:nvPr>
            <p:ph type="subTitle" idx="1"/>
          </p:nvPr>
        </p:nvSpPr>
        <p:spPr/>
        <p:txBody>
          <a:bodyPr>
            <a:normAutofit/>
          </a:bodyPr>
          <a:lstStyle/>
          <a:p>
            <a:endParaRPr lang="en-GB" sz="1600" b="1" dirty="0" smtClean="0"/>
          </a:p>
          <a:p>
            <a:endParaRPr lang="en-GB" sz="1600" b="1" dirty="0"/>
          </a:p>
          <a:p>
            <a:r>
              <a:rPr lang="en-GB" sz="1600" b="1" dirty="0" smtClean="0"/>
              <a:t>Early identification of repeat victims</a:t>
            </a:r>
          </a:p>
          <a:p>
            <a:endParaRPr lang="en-GB" sz="1600" b="1" dirty="0" smtClean="0"/>
          </a:p>
          <a:p>
            <a:endParaRPr lang="en-GB" sz="1600" b="1" dirty="0"/>
          </a:p>
        </p:txBody>
      </p:sp>
    </p:spTree>
    <p:extLst>
      <p:ext uri="{BB962C8B-B14F-4D97-AF65-F5344CB8AC3E}">
        <p14:creationId xmlns:p14="http://schemas.microsoft.com/office/powerpoint/2010/main" val="2378160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188" y="268287"/>
            <a:ext cx="7389812" cy="3441503"/>
          </a:xfrm>
        </p:spPr>
        <p:txBody>
          <a:bodyPr>
            <a:normAutofit fontScale="90000"/>
          </a:bodyPr>
          <a:lstStyle/>
          <a:p>
            <a:r>
              <a:rPr lang="en-GB" sz="1800" u="sng" dirty="0"/>
              <a:t>Central Online Hate Crime Hub – Pan London unit part of </a:t>
            </a:r>
            <a:r>
              <a:rPr lang="en-GB" sz="1800" u="sng" dirty="0" smtClean="0"/>
              <a:t>Continuous </a:t>
            </a:r>
            <a:r>
              <a:rPr lang="en-GB" sz="1800" u="sng" dirty="0"/>
              <a:t>Improvement </a:t>
            </a:r>
            <a:r>
              <a:rPr lang="en-GB" sz="1800" u="sng" dirty="0" smtClean="0"/>
              <a:t>Team</a:t>
            </a:r>
            <a:r>
              <a:rPr lang="en-GB" sz="1800" dirty="0" smtClean="0"/>
              <a:t/>
            </a:r>
            <a:br>
              <a:rPr lang="en-GB" sz="1800" dirty="0" smtClean="0"/>
            </a:br>
            <a:r>
              <a:rPr lang="en-GB" sz="1800" dirty="0"/>
              <a:t/>
            </a:r>
            <a:br>
              <a:rPr lang="en-GB" sz="1800" dirty="0"/>
            </a:br>
            <a:r>
              <a:rPr lang="en-GB" sz="1800" dirty="0" smtClean="0"/>
              <a:t>Objective </a:t>
            </a:r>
            <a:r>
              <a:rPr lang="en-GB" sz="1800" dirty="0"/>
              <a:t>is to provide OICs with investigative support and victims with specialist care</a:t>
            </a:r>
            <a:r>
              <a:rPr lang="en-GB" sz="1800" dirty="0" smtClean="0"/>
              <a:t/>
            </a:r>
            <a:br>
              <a:rPr lang="en-GB" sz="1800" dirty="0" smtClean="0"/>
            </a:br>
            <a:r>
              <a:rPr lang="en-GB" sz="1800" dirty="0"/>
              <a:t/>
            </a:r>
            <a:br>
              <a:rPr lang="en-GB" sz="1800" dirty="0"/>
            </a:br>
            <a:r>
              <a:rPr lang="en-GB" sz="1800" dirty="0"/>
              <a:t>Now look at every hate crime flagged </a:t>
            </a:r>
            <a:r>
              <a:rPr lang="en-GB" sz="1800" dirty="0" smtClean="0"/>
              <a:t>crime report </a:t>
            </a:r>
            <a:r>
              <a:rPr lang="en-GB" sz="1800" dirty="0"/>
              <a:t>as part of daily checks</a:t>
            </a:r>
            <a:r>
              <a:rPr lang="en-GB" sz="1800" dirty="0" smtClean="0"/>
              <a:t>.</a:t>
            </a:r>
            <a:br>
              <a:rPr lang="en-GB" sz="1800" dirty="0" smtClean="0"/>
            </a:br>
            <a:r>
              <a:rPr lang="en-GB" sz="1800" dirty="0"/>
              <a:t/>
            </a:r>
            <a:br>
              <a:rPr lang="en-GB" sz="1800" dirty="0"/>
            </a:br>
            <a:r>
              <a:rPr lang="en-GB" sz="1800" dirty="0"/>
              <a:t>They add to the generic online hate crime </a:t>
            </a:r>
            <a:r>
              <a:rPr lang="en-GB" sz="1800" dirty="0" smtClean="0"/>
              <a:t>information</a:t>
            </a:r>
            <a:r>
              <a:rPr lang="en-GB" sz="1800" dirty="0"/>
              <a:t> </a:t>
            </a:r>
            <a:r>
              <a:rPr lang="en-GB" sz="1800" dirty="0" smtClean="0"/>
              <a:t>and include </a:t>
            </a:r>
            <a:r>
              <a:rPr lang="en-GB" sz="1800" dirty="0"/>
              <a:t>the contact details for support </a:t>
            </a:r>
            <a:r>
              <a:rPr lang="en-GB" sz="1800" dirty="0" smtClean="0"/>
              <a:t>services such as  </a:t>
            </a:r>
            <a:r>
              <a:rPr lang="en-GB" sz="1800" dirty="0"/>
              <a:t>GALOP/</a:t>
            </a:r>
            <a:r>
              <a:rPr lang="en-GB" sz="1800" dirty="0" err="1"/>
              <a:t>TellMAMA</a:t>
            </a:r>
            <a:r>
              <a:rPr lang="en-GB" sz="1800" dirty="0"/>
              <a:t>/CST and Inclusion London. </a:t>
            </a:r>
            <a:r>
              <a:rPr lang="en-GB" sz="1800" dirty="0" smtClean="0"/>
              <a:t/>
            </a:r>
            <a:br>
              <a:rPr lang="en-GB" sz="1800" dirty="0" smtClean="0"/>
            </a:br>
            <a:r>
              <a:rPr lang="en-GB" sz="1800" dirty="0"/>
              <a:t/>
            </a:r>
            <a:br>
              <a:rPr lang="en-GB" sz="1800" dirty="0"/>
            </a:br>
            <a:r>
              <a:rPr lang="en-GB" sz="1800" dirty="0"/>
              <a:t>This offers staff who do not necessarily have the experience and/or knowledge of pan London hate referral agencies the opportunity to refer victims to bespoke agencies if they consent. </a:t>
            </a:r>
            <a:r>
              <a:rPr lang="en-GB" sz="1400" dirty="0"/>
              <a:t/>
            </a:r>
            <a:br>
              <a:rPr lang="en-GB" sz="1400" dirty="0"/>
            </a:br>
            <a:r>
              <a:rPr lang="en-GB" sz="1400" dirty="0" smtClean="0"/>
              <a:t/>
            </a:r>
            <a:br>
              <a:rPr lang="en-GB" sz="1400" dirty="0" smtClean="0"/>
            </a:br>
            <a:r>
              <a:rPr lang="en-GB" sz="1400" dirty="0"/>
              <a:t/>
            </a:r>
            <a:br>
              <a:rPr lang="en-GB" sz="1400" dirty="0"/>
            </a:br>
            <a:endParaRPr lang="en-GB" sz="1400" dirty="0"/>
          </a:p>
        </p:txBody>
      </p:sp>
      <p:sp>
        <p:nvSpPr>
          <p:cNvPr id="3" name="Subtitle 2"/>
          <p:cNvSpPr>
            <a:spLocks noGrp="1"/>
          </p:cNvSpPr>
          <p:nvPr>
            <p:ph type="subTitle" idx="1"/>
          </p:nvPr>
        </p:nvSpPr>
        <p:spPr>
          <a:xfrm flipV="1">
            <a:off x="454433" y="3709790"/>
            <a:ext cx="7389812" cy="45719"/>
          </a:xfrm>
        </p:spPr>
        <p:txBody>
          <a:bodyPr>
            <a:normAutofit fontScale="25000" lnSpcReduction="20000"/>
          </a:bodyPr>
          <a:lstStyle/>
          <a:p>
            <a:endParaRPr lang="en-GB" dirty="0"/>
          </a:p>
        </p:txBody>
      </p:sp>
    </p:spTree>
    <p:extLst>
      <p:ext uri="{BB962C8B-B14F-4D97-AF65-F5344CB8AC3E}">
        <p14:creationId xmlns:p14="http://schemas.microsoft.com/office/powerpoint/2010/main" val="483724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188" y="268288"/>
            <a:ext cx="7389812" cy="628695"/>
          </a:xfrm>
        </p:spPr>
        <p:txBody>
          <a:bodyPr>
            <a:normAutofit/>
          </a:bodyPr>
          <a:lstStyle/>
          <a:p>
            <a:r>
              <a:rPr lang="en-GB" sz="1600" dirty="0"/>
              <a:t>I</a:t>
            </a:r>
            <a:r>
              <a:rPr lang="en-GB" sz="1600" dirty="0" smtClean="0"/>
              <a:t>ssues for Police</a:t>
            </a:r>
            <a:endParaRPr lang="en-GB" sz="1600" dirty="0"/>
          </a:p>
        </p:txBody>
      </p:sp>
      <p:sp>
        <p:nvSpPr>
          <p:cNvPr id="3" name="Subtitle 2"/>
          <p:cNvSpPr>
            <a:spLocks noGrp="1"/>
          </p:cNvSpPr>
          <p:nvPr>
            <p:ph type="subTitle" idx="1"/>
          </p:nvPr>
        </p:nvSpPr>
        <p:spPr>
          <a:xfrm>
            <a:off x="611188" y="801188"/>
            <a:ext cx="7389812" cy="3135085"/>
          </a:xfrm>
        </p:spPr>
        <p:txBody>
          <a:bodyPr>
            <a:normAutofit fontScale="32500" lnSpcReduction="20000"/>
          </a:bodyPr>
          <a:lstStyle/>
          <a:p>
            <a:r>
              <a:rPr lang="en-GB" sz="4900" b="1" dirty="0"/>
              <a:t>1. Correctly identifying when an incident is actually hate crime</a:t>
            </a:r>
          </a:p>
          <a:p>
            <a:r>
              <a:rPr lang="en-GB" sz="4900" b="1" dirty="0"/>
              <a:t>2. Address under reporting, build trust with communities via SNT’s and partner agencies</a:t>
            </a:r>
          </a:p>
          <a:p>
            <a:r>
              <a:rPr lang="en-GB" sz="4900" b="1" dirty="0"/>
              <a:t>3. Ensure methods of reporting are effective</a:t>
            </a:r>
          </a:p>
          <a:p>
            <a:r>
              <a:rPr lang="en-GB" sz="4900" b="1" dirty="0"/>
              <a:t> </a:t>
            </a:r>
          </a:p>
          <a:p>
            <a:r>
              <a:rPr lang="en-GB" sz="4900" b="1" dirty="0"/>
              <a:t>Studies show that Hate Crime increases after significant events (particularly racial and </a:t>
            </a:r>
            <a:r>
              <a:rPr lang="en-GB" sz="4900" b="1" dirty="0" smtClean="0"/>
              <a:t>religious </a:t>
            </a:r>
            <a:r>
              <a:rPr lang="en-GB" sz="4900" b="1" dirty="0"/>
              <a:t>offences</a:t>
            </a:r>
            <a:r>
              <a:rPr lang="en-GB" sz="4900" b="1" dirty="0" smtClean="0"/>
              <a:t>) </a:t>
            </a:r>
            <a:endParaRPr lang="en-GB" sz="4900" b="1" dirty="0"/>
          </a:p>
          <a:p>
            <a:r>
              <a:rPr lang="en-GB" sz="4900" b="1" dirty="0"/>
              <a:t>Westminster Bridge</a:t>
            </a:r>
          </a:p>
          <a:p>
            <a:r>
              <a:rPr lang="en-GB" sz="4900" b="1" dirty="0"/>
              <a:t>Charlie Hebdo Paris</a:t>
            </a:r>
          </a:p>
          <a:p>
            <a:r>
              <a:rPr lang="en-GB" sz="4900" b="1" dirty="0"/>
              <a:t>Lee Rigby</a:t>
            </a:r>
          </a:p>
          <a:p>
            <a:r>
              <a:rPr lang="en-GB" sz="4900" b="1" dirty="0"/>
              <a:t>EU Referendum</a:t>
            </a:r>
          </a:p>
          <a:p>
            <a:endParaRPr lang="en-GB" sz="1600" dirty="0"/>
          </a:p>
        </p:txBody>
      </p:sp>
    </p:spTree>
    <p:extLst>
      <p:ext uri="{BB962C8B-B14F-4D97-AF65-F5344CB8AC3E}">
        <p14:creationId xmlns:p14="http://schemas.microsoft.com/office/powerpoint/2010/main" val="33133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2800" dirty="0" smtClean="0"/>
              <a:t>Introduction</a:t>
            </a:r>
            <a:br>
              <a:rPr lang="en-US" sz="2800" dirty="0" smtClean="0"/>
            </a:br>
            <a:endParaRPr lang="en-US" sz="2800" dirty="0"/>
          </a:p>
        </p:txBody>
      </p:sp>
      <p:sp>
        <p:nvSpPr>
          <p:cNvPr id="6" name="Content Placeholder 5"/>
          <p:cNvSpPr>
            <a:spLocks noGrp="1"/>
          </p:cNvSpPr>
          <p:nvPr>
            <p:ph idx="1"/>
          </p:nvPr>
        </p:nvSpPr>
        <p:spPr>
          <a:xfrm>
            <a:off x="501059" y="1081628"/>
            <a:ext cx="7886700" cy="2704340"/>
          </a:xfrm>
        </p:spPr>
        <p:txBody>
          <a:bodyPr>
            <a:normAutofit/>
          </a:bodyPr>
          <a:lstStyle/>
          <a:p>
            <a:r>
              <a:rPr lang="en-GB" sz="2000" dirty="0" smtClean="0"/>
              <a:t>With </a:t>
            </a:r>
            <a:r>
              <a:rPr lang="en-GB" sz="2000" dirty="0"/>
              <a:t>most crimes it’s something the victim has in their possession or control that causes the offender to commit the crime. In hate crime, it’s who the victim is or what they appear to be that motivates the offender to offend.</a:t>
            </a:r>
          </a:p>
          <a:p>
            <a:r>
              <a:rPr lang="en-GB" sz="2000" dirty="0"/>
              <a:t>Every hate crime could become a critical incident because an attack on one is often seen as an attack on all the people with the same targeted </a:t>
            </a:r>
            <a:r>
              <a:rPr lang="en-GB" sz="2000" dirty="0" smtClean="0"/>
              <a:t>characteristic.</a:t>
            </a:r>
            <a:endParaRPr lang="en-GB" sz="2000" dirty="0"/>
          </a:p>
          <a:p>
            <a:pPr lvl="1"/>
            <a:endParaRPr lang="en-US" dirty="0"/>
          </a:p>
        </p:txBody>
      </p:sp>
    </p:spTree>
    <p:extLst>
      <p:ext uri="{BB962C8B-B14F-4D97-AF65-F5344CB8AC3E}">
        <p14:creationId xmlns:p14="http://schemas.microsoft.com/office/powerpoint/2010/main" val="1899483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507" y="308344"/>
            <a:ext cx="8335926" cy="3470181"/>
          </a:xfrm>
          <a:prstGeom prst="rect">
            <a:avLst/>
          </a:prstGeom>
          <a:noFill/>
        </p:spPr>
        <p:txBody>
          <a:bodyPr wrap="square" rtlCol="0">
            <a:spAutoFit/>
          </a:bodyPr>
          <a:lstStyle/>
          <a:p>
            <a:pPr algn="ctr"/>
            <a:endParaRPr lang="en-GB" sz="1600" u="sng" dirty="0">
              <a:solidFill>
                <a:schemeClr val="tx2"/>
              </a:solidFill>
            </a:endParaRPr>
          </a:p>
          <a:p>
            <a:pPr algn="ctr"/>
            <a:r>
              <a:rPr lang="en-GB" sz="2800" u="sng" dirty="0" smtClean="0">
                <a:solidFill>
                  <a:schemeClr val="tx2"/>
                </a:solidFill>
              </a:rPr>
              <a:t>Met </a:t>
            </a:r>
            <a:r>
              <a:rPr lang="en-GB" sz="2800" u="sng" dirty="0">
                <a:solidFill>
                  <a:schemeClr val="tx2"/>
                </a:solidFill>
              </a:rPr>
              <a:t>definition for vulnerability</a:t>
            </a:r>
            <a:r>
              <a:rPr lang="en-GB" u="sng" dirty="0"/>
              <a:t/>
            </a:r>
            <a:br>
              <a:rPr lang="en-GB" u="sng" dirty="0"/>
            </a:br>
            <a:endParaRPr lang="en-GB" sz="2000" dirty="0"/>
          </a:p>
          <a:p>
            <a:r>
              <a:rPr lang="en-GB" sz="2000" dirty="0"/>
              <a:t>Vulnerability may result from an environmental or individual’s circumstance or behaviour indicating that there may be a risk to that person or another. Those who come to notice of the police as vulnerable will require an appropriate response and should include appropriate multi-agency intervention especially where they come to repeat notice of police. Additional factors to vulnerability may include mental health, disability, age or illness.</a:t>
            </a:r>
          </a:p>
          <a:p>
            <a:endParaRPr lang="en-GB" dirty="0"/>
          </a:p>
        </p:txBody>
      </p:sp>
    </p:spTree>
    <p:extLst>
      <p:ext uri="{BB962C8B-B14F-4D97-AF65-F5344CB8AC3E}">
        <p14:creationId xmlns:p14="http://schemas.microsoft.com/office/powerpoint/2010/main" val="132851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5060" y="240343"/>
            <a:ext cx="9058940" cy="3662541"/>
          </a:xfrm>
          <a:prstGeom prst="rect">
            <a:avLst/>
          </a:prstGeom>
        </p:spPr>
        <p:txBody>
          <a:bodyPr wrap="square">
            <a:spAutoFit/>
          </a:bodyPr>
          <a:lstStyle/>
          <a:p>
            <a:pPr algn="ctr"/>
            <a:r>
              <a:rPr lang="en-GB" sz="2800" b="1" dirty="0">
                <a:solidFill>
                  <a:schemeClr val="tx2"/>
                </a:solidFill>
              </a:rPr>
              <a:t>Types and definitions</a:t>
            </a:r>
          </a:p>
          <a:p>
            <a:r>
              <a:rPr lang="en-GB" sz="2200" b="1" u="sng" dirty="0">
                <a:solidFill>
                  <a:schemeClr val="tx2"/>
                </a:solidFill>
              </a:rPr>
              <a:t>Hate </a:t>
            </a:r>
            <a:r>
              <a:rPr lang="en-GB" sz="2200" b="1" u="sng" dirty="0" smtClean="0">
                <a:solidFill>
                  <a:schemeClr val="tx2"/>
                </a:solidFill>
              </a:rPr>
              <a:t>incidents</a:t>
            </a:r>
          </a:p>
          <a:p>
            <a:endParaRPr lang="en-GB" sz="2000" b="1" dirty="0"/>
          </a:p>
          <a:p>
            <a:r>
              <a:rPr lang="en-GB" sz="2000" dirty="0"/>
              <a:t>A Hate Incident is any incident which the victim, or anyone else, thinks is based on someone’s prejudice towards them because of their race, religion, sexual orientation, disability or because they are transgender.</a:t>
            </a:r>
          </a:p>
          <a:p>
            <a:r>
              <a:rPr lang="en-GB" sz="2000" dirty="0"/>
              <a:t>Not all hate incidents will amount to criminal offences, but those that do become hate crimes.</a:t>
            </a:r>
          </a:p>
          <a:p>
            <a:r>
              <a:rPr lang="en-GB" sz="2000" dirty="0"/>
              <a:t>Evidence of the hate element is not requirement. The victim need not perceive the incident to be hate-related. It would suffice if another person (even a police officer) did perceive that the incident was hate-related</a:t>
            </a:r>
            <a:r>
              <a:rPr lang="en-GB" sz="2000" dirty="0" smtClean="0"/>
              <a:t>.</a:t>
            </a:r>
            <a:endParaRPr lang="en-GB" sz="2000" dirty="0"/>
          </a:p>
        </p:txBody>
      </p:sp>
    </p:spTree>
    <p:extLst>
      <p:ext uri="{BB962C8B-B14F-4D97-AF65-F5344CB8AC3E}">
        <p14:creationId xmlns:p14="http://schemas.microsoft.com/office/powerpoint/2010/main" val="28795785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5181" y="170122"/>
            <a:ext cx="8782493" cy="3539430"/>
          </a:xfrm>
          <a:prstGeom prst="rect">
            <a:avLst/>
          </a:prstGeom>
        </p:spPr>
        <p:txBody>
          <a:bodyPr wrap="square">
            <a:spAutoFit/>
          </a:bodyPr>
          <a:lstStyle/>
          <a:p>
            <a:endParaRPr lang="en-GB" sz="2200" b="1" dirty="0" smtClean="0"/>
          </a:p>
          <a:p>
            <a:r>
              <a:rPr lang="en-GB" sz="2200" b="1" u="sng" dirty="0" smtClean="0">
                <a:solidFill>
                  <a:schemeClr val="tx2"/>
                </a:solidFill>
              </a:rPr>
              <a:t>Hate crime</a:t>
            </a:r>
          </a:p>
          <a:p>
            <a:endParaRPr lang="en-GB" sz="2000" b="1" u="sng" dirty="0">
              <a:solidFill>
                <a:schemeClr val="tx2"/>
              </a:solidFill>
            </a:endParaRPr>
          </a:p>
          <a:p>
            <a:r>
              <a:rPr lang="en-GB" sz="2000" dirty="0"/>
              <a:t>The Association of Chief Police Officers and the CPS have agreed a common definition of hate crime:</a:t>
            </a:r>
          </a:p>
          <a:p>
            <a:r>
              <a:rPr lang="en-GB" sz="2000" dirty="0"/>
              <a:t>"Any criminal offence which is perceived by the victim or any other person, to be motivated by hostility or prejudice based on a person's race or perceived race; religion or perceived religion; sexual orientation or perceived sexual orientation; disability or perceived disability and any crime motivated by hostility or prejudice against a person who is transgender or perceived to be transgender."</a:t>
            </a:r>
          </a:p>
        </p:txBody>
      </p:sp>
    </p:spTree>
    <p:extLst>
      <p:ext uri="{BB962C8B-B14F-4D97-AF65-F5344CB8AC3E}">
        <p14:creationId xmlns:p14="http://schemas.microsoft.com/office/powerpoint/2010/main" val="3781720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3284" y="116958"/>
            <a:ext cx="8559209" cy="4101123"/>
          </a:xfrm>
          <a:prstGeom prst="rect">
            <a:avLst/>
          </a:prstGeom>
          <a:noFill/>
        </p:spPr>
        <p:txBody>
          <a:bodyPr wrap="square" rtlCol="0">
            <a:spAutoFit/>
          </a:bodyPr>
          <a:lstStyle/>
          <a:p>
            <a:r>
              <a:rPr lang="en-GB" sz="2000" b="1" dirty="0">
                <a:solidFill>
                  <a:schemeClr val="tx2"/>
                </a:solidFill>
              </a:rPr>
              <a:t>Racially targeted hate </a:t>
            </a:r>
            <a:r>
              <a:rPr lang="en-GB" sz="2000" b="1" dirty="0" smtClean="0">
                <a:solidFill>
                  <a:schemeClr val="tx2"/>
                </a:solidFill>
              </a:rPr>
              <a:t>crime </a:t>
            </a:r>
            <a:r>
              <a:rPr lang="en-GB" sz="2000" b="1" dirty="0" smtClean="0"/>
              <a:t>- </a:t>
            </a:r>
            <a:r>
              <a:rPr lang="en-GB" sz="2000" dirty="0"/>
              <a:t>The Macpherson </a:t>
            </a:r>
            <a:r>
              <a:rPr lang="en-GB" sz="2000" dirty="0" smtClean="0"/>
              <a:t>Report, </a:t>
            </a:r>
            <a:r>
              <a:rPr lang="en-GB" sz="2000" dirty="0"/>
              <a:t>recommendation 12, published in 1999 defines a racist incident as</a:t>
            </a:r>
            <a:r>
              <a:rPr lang="en-GB" sz="2000" dirty="0" smtClean="0"/>
              <a:t>: ‘</a:t>
            </a:r>
            <a:r>
              <a:rPr lang="en-GB" sz="2000" dirty="0"/>
              <a:t>Any incident that is perceived to be racist by the victim or any other person</a:t>
            </a:r>
            <a:r>
              <a:rPr lang="en-GB" sz="2000" dirty="0" smtClean="0"/>
              <a:t>’.</a:t>
            </a:r>
          </a:p>
          <a:p>
            <a:endParaRPr lang="en-GB" sz="2000" dirty="0" smtClean="0"/>
          </a:p>
          <a:p>
            <a:r>
              <a:rPr lang="en-GB" sz="2000" b="1" dirty="0">
                <a:solidFill>
                  <a:schemeClr val="tx2"/>
                </a:solidFill>
              </a:rPr>
              <a:t>Religiously targeted (faith) hate </a:t>
            </a:r>
            <a:r>
              <a:rPr lang="en-GB" sz="2000" b="1" dirty="0" smtClean="0">
                <a:solidFill>
                  <a:schemeClr val="tx2"/>
                </a:solidFill>
              </a:rPr>
              <a:t>crime - </a:t>
            </a:r>
            <a:r>
              <a:rPr lang="en-GB" sz="2000" dirty="0"/>
              <a:t>‘Any incident which is perceived to be motivated because of a person's religion or perceived religion or belief</a:t>
            </a:r>
            <a:r>
              <a:rPr lang="en-GB" sz="2000" dirty="0" smtClean="0"/>
              <a:t>’.</a:t>
            </a:r>
          </a:p>
          <a:p>
            <a:endParaRPr lang="en-GB" sz="2000" dirty="0">
              <a:solidFill>
                <a:schemeClr val="tx2"/>
              </a:solidFill>
            </a:endParaRPr>
          </a:p>
          <a:p>
            <a:r>
              <a:rPr lang="en-GB" sz="2000" b="1" dirty="0" smtClean="0">
                <a:solidFill>
                  <a:schemeClr val="tx2"/>
                </a:solidFill>
              </a:rPr>
              <a:t>Islamophobia - </a:t>
            </a:r>
            <a:r>
              <a:rPr lang="en-GB" sz="2000" dirty="0"/>
              <a:t>‘Any that is perceived by the victim or any other person to be motivated or aggravated by fear and or hatred of Islam, Muslim people or Islamic culture</a:t>
            </a:r>
            <a:r>
              <a:rPr lang="en-GB" sz="2000" dirty="0" smtClean="0"/>
              <a:t>’.</a:t>
            </a:r>
          </a:p>
          <a:p>
            <a:endParaRPr lang="en-GB" dirty="0" smtClean="0">
              <a:solidFill>
                <a:schemeClr val="tx2"/>
              </a:solidFill>
            </a:endParaRPr>
          </a:p>
          <a:p>
            <a:endParaRPr lang="en-GB" dirty="0">
              <a:solidFill>
                <a:schemeClr val="tx2"/>
              </a:solidFill>
            </a:endParaRPr>
          </a:p>
          <a:p>
            <a:endParaRPr lang="en-GB" dirty="0"/>
          </a:p>
        </p:txBody>
      </p:sp>
    </p:spTree>
    <p:extLst>
      <p:ext uri="{BB962C8B-B14F-4D97-AF65-F5344CB8AC3E}">
        <p14:creationId xmlns:p14="http://schemas.microsoft.com/office/powerpoint/2010/main" val="2168142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3284" y="116958"/>
            <a:ext cx="8559209" cy="4316566"/>
          </a:xfrm>
          <a:prstGeom prst="rect">
            <a:avLst/>
          </a:prstGeom>
          <a:noFill/>
        </p:spPr>
        <p:txBody>
          <a:bodyPr wrap="square" rtlCol="0">
            <a:spAutoFit/>
          </a:bodyPr>
          <a:lstStyle/>
          <a:p>
            <a:endParaRPr lang="en-GB" sz="2000" dirty="0">
              <a:solidFill>
                <a:schemeClr val="tx2"/>
              </a:solidFill>
            </a:endParaRPr>
          </a:p>
          <a:p>
            <a:r>
              <a:rPr lang="en-GB" sz="2000" b="1" dirty="0">
                <a:solidFill>
                  <a:schemeClr val="tx2"/>
                </a:solidFill>
              </a:rPr>
              <a:t>Homophobic targeted hate </a:t>
            </a:r>
            <a:r>
              <a:rPr lang="en-GB" sz="2000" b="1" dirty="0" smtClean="0">
                <a:solidFill>
                  <a:schemeClr val="tx2"/>
                </a:solidFill>
              </a:rPr>
              <a:t>crime - </a:t>
            </a:r>
            <a:r>
              <a:rPr lang="en-GB" sz="2000" dirty="0"/>
              <a:t>A homophobic incident is defined as</a:t>
            </a:r>
            <a:r>
              <a:rPr lang="en-GB" sz="2000" dirty="0" smtClean="0"/>
              <a:t>: ‘</a:t>
            </a:r>
            <a:r>
              <a:rPr lang="en-GB" sz="2000" dirty="0"/>
              <a:t>Any incident, which is perceived to be homophobic by the victim or any other person.’ (That is directed to impact on those known or perceived to be lesbian, gay, bisexual or transgender people</a:t>
            </a:r>
            <a:r>
              <a:rPr lang="en-GB" sz="2000" dirty="0" smtClean="0"/>
              <a:t>).</a:t>
            </a:r>
          </a:p>
          <a:p>
            <a:endParaRPr lang="en-GB" sz="2000" dirty="0" smtClean="0">
              <a:solidFill>
                <a:schemeClr val="tx2"/>
              </a:solidFill>
            </a:endParaRPr>
          </a:p>
          <a:p>
            <a:r>
              <a:rPr lang="en-GB" sz="2000" b="1" dirty="0">
                <a:solidFill>
                  <a:schemeClr val="tx2"/>
                </a:solidFill>
              </a:rPr>
              <a:t>Disability hate </a:t>
            </a:r>
            <a:r>
              <a:rPr lang="en-GB" sz="2000" b="1" dirty="0" smtClean="0">
                <a:solidFill>
                  <a:schemeClr val="tx2"/>
                </a:solidFill>
              </a:rPr>
              <a:t>crime - </a:t>
            </a:r>
            <a:r>
              <a:rPr lang="en-GB" sz="2000" dirty="0" smtClean="0"/>
              <a:t>Any </a:t>
            </a:r>
            <a:r>
              <a:rPr lang="en-GB" sz="2000" dirty="0"/>
              <a:t>incident which is perceived, by the victim or any other person, to be motivated by a hostility or prejudice based on a person’s disability or perceived </a:t>
            </a:r>
            <a:r>
              <a:rPr lang="en-GB" sz="2000" dirty="0" smtClean="0"/>
              <a:t>disability.</a:t>
            </a:r>
          </a:p>
          <a:p>
            <a:endParaRPr lang="en-GB" dirty="0"/>
          </a:p>
          <a:p>
            <a:endParaRPr lang="en-GB" dirty="0"/>
          </a:p>
          <a:p>
            <a:endParaRPr lang="en-GB" dirty="0"/>
          </a:p>
          <a:p>
            <a:endParaRPr lang="en-GB" dirty="0"/>
          </a:p>
          <a:p>
            <a:endParaRPr lang="en-GB" dirty="0" smtClean="0">
              <a:solidFill>
                <a:schemeClr val="tx2"/>
              </a:solidFill>
            </a:endParaRPr>
          </a:p>
          <a:p>
            <a:endParaRPr lang="en-GB" dirty="0">
              <a:solidFill>
                <a:schemeClr val="tx2"/>
              </a:solidFill>
            </a:endParaRPr>
          </a:p>
          <a:p>
            <a:endParaRPr lang="en-GB" dirty="0"/>
          </a:p>
        </p:txBody>
      </p:sp>
    </p:spTree>
    <p:extLst>
      <p:ext uri="{BB962C8B-B14F-4D97-AF65-F5344CB8AC3E}">
        <p14:creationId xmlns:p14="http://schemas.microsoft.com/office/powerpoint/2010/main" val="2802088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3284" y="223284"/>
            <a:ext cx="8803758" cy="3808735"/>
          </a:xfrm>
          <a:prstGeom prst="rect">
            <a:avLst/>
          </a:prstGeom>
        </p:spPr>
        <p:txBody>
          <a:bodyPr wrap="square">
            <a:spAutoFit/>
          </a:bodyPr>
          <a:lstStyle/>
          <a:p>
            <a:pPr algn="ctr"/>
            <a:r>
              <a:rPr lang="en-GB" sz="2800" b="1" dirty="0">
                <a:solidFill>
                  <a:schemeClr val="tx2"/>
                </a:solidFill>
              </a:rPr>
              <a:t>Racist and religious </a:t>
            </a:r>
            <a:r>
              <a:rPr lang="en-GB" sz="2800" b="1" dirty="0" smtClean="0">
                <a:solidFill>
                  <a:schemeClr val="tx2"/>
                </a:solidFill>
              </a:rPr>
              <a:t>crime</a:t>
            </a:r>
          </a:p>
          <a:p>
            <a:endParaRPr lang="en-GB" b="1" dirty="0">
              <a:solidFill>
                <a:schemeClr val="tx2"/>
              </a:solidFill>
            </a:endParaRPr>
          </a:p>
          <a:p>
            <a:r>
              <a:rPr lang="en-GB" sz="2000" dirty="0"/>
              <a:t>Any incident which is perceived to be racist or religiously motivated by the victim or any other person</a:t>
            </a:r>
            <a:r>
              <a:rPr lang="en-GB" sz="2000" dirty="0" smtClean="0"/>
              <a:t>.</a:t>
            </a:r>
          </a:p>
          <a:p>
            <a:endParaRPr lang="en-GB" sz="2000" dirty="0"/>
          </a:p>
          <a:p>
            <a:r>
              <a:rPr lang="en-GB" sz="2000" dirty="0"/>
              <a:t>An offence is racially or religiously aggravated if</a:t>
            </a:r>
            <a:r>
              <a:rPr lang="en-GB" sz="2000" dirty="0" smtClean="0"/>
              <a:t>:</a:t>
            </a:r>
          </a:p>
          <a:p>
            <a:endParaRPr lang="en-GB" sz="2000" dirty="0"/>
          </a:p>
          <a:p>
            <a:pPr>
              <a:buFont typeface="Arial" panose="020B0604020202020204" pitchFamily="34" charset="0"/>
              <a:buChar char="•"/>
            </a:pPr>
            <a:r>
              <a:rPr lang="en-GB" sz="2000" dirty="0" smtClean="0"/>
              <a:t> at </a:t>
            </a:r>
            <a:r>
              <a:rPr lang="en-GB" sz="2000" dirty="0"/>
              <a:t>the time of committing the offence, or immediately before or after doing so, the offender demonstrates towards the victim of the offence hostility based on the victim's membership (or presumed membership) of a racial or religious group; </a:t>
            </a:r>
            <a:r>
              <a:rPr lang="en-GB" sz="2000" dirty="0" smtClean="0"/>
              <a:t>or</a:t>
            </a:r>
          </a:p>
          <a:p>
            <a:endParaRPr lang="en-GB" sz="2000" dirty="0"/>
          </a:p>
        </p:txBody>
      </p:sp>
    </p:spTree>
    <p:extLst>
      <p:ext uri="{BB962C8B-B14F-4D97-AF65-F5344CB8AC3E}">
        <p14:creationId xmlns:p14="http://schemas.microsoft.com/office/powerpoint/2010/main" val="4199953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915" y="276447"/>
            <a:ext cx="8654903" cy="1938992"/>
          </a:xfrm>
          <a:prstGeom prst="rect">
            <a:avLst/>
          </a:prstGeom>
        </p:spPr>
        <p:txBody>
          <a:bodyPr wrap="square">
            <a:spAutoFit/>
          </a:bodyPr>
          <a:lstStyle/>
          <a:p>
            <a:pPr>
              <a:buFont typeface="Arial" panose="020B0604020202020204" pitchFamily="34" charset="0"/>
              <a:buChar char="•"/>
            </a:pPr>
            <a:r>
              <a:rPr lang="en-GB" sz="2000" dirty="0"/>
              <a:t> the offence is motivated (wholly or partly) by hostility towards members of a racial or religious group based on their membership of that group.</a:t>
            </a:r>
          </a:p>
          <a:p>
            <a:r>
              <a:rPr lang="en-GB" sz="2000" dirty="0"/>
              <a:t/>
            </a:r>
            <a:br>
              <a:rPr lang="en-GB" sz="2000" dirty="0"/>
            </a:br>
            <a:r>
              <a:rPr lang="en-GB" sz="2000" dirty="0"/>
              <a:t>Certain offences, including assault, harassment, criminal damage and public order offences, can be prosecuted specifically as racially or religiously-aggravated offences.</a:t>
            </a:r>
          </a:p>
        </p:txBody>
      </p:sp>
    </p:spTree>
    <p:extLst>
      <p:ext uri="{BB962C8B-B14F-4D97-AF65-F5344CB8AC3E}">
        <p14:creationId xmlns:p14="http://schemas.microsoft.com/office/powerpoint/2010/main" val="1549851504"/>
      </p:ext>
    </p:extLst>
  </p:cSld>
  <p:clrMapOvr>
    <a:masterClrMapping/>
  </p:clrMapOvr>
  <p:timing>
    <p:tnLst>
      <p:par>
        <p:cTn id="1" dur="indefinite" restart="never" nodeType="tmRoot"/>
      </p:par>
    </p:tnLst>
  </p:timing>
</p:sld>
</file>

<file path=ppt/theme/theme1.xml><?xml version="1.0" encoding="utf-8"?>
<a:theme xmlns:a="http://schemas.openxmlformats.org/drawingml/2006/main" name="MPS_Master">
  <a:themeElements>
    <a:clrScheme name="MPS_Digital_Brand_Guidelines_FINAL_pdf">
      <a:dk1>
        <a:srgbClr val="000000"/>
      </a:dk1>
      <a:lt1>
        <a:srgbClr val="FFFFFF"/>
      </a:lt1>
      <a:dk2>
        <a:srgbClr val="0032A0"/>
      </a:dk2>
      <a:lt2>
        <a:srgbClr val="ABBAD1"/>
      </a:lt2>
      <a:accent1>
        <a:srgbClr val="A3C7E2"/>
      </a:accent1>
      <a:accent2>
        <a:srgbClr val="A1CFCA"/>
      </a:accent2>
      <a:accent3>
        <a:srgbClr val="7EA7AC"/>
      </a:accent3>
      <a:accent4>
        <a:srgbClr val="675DC6"/>
      </a:accent4>
      <a:accent5>
        <a:srgbClr val="101E8E"/>
      </a:accent5>
      <a:accent6>
        <a:srgbClr val="00386F"/>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609</TotalTime>
  <Words>795</Words>
  <Application>Microsoft Office PowerPoint</Application>
  <PresentationFormat>On-screen Show (16:9)</PresentationFormat>
  <Paragraphs>65</Paragraphs>
  <Slides>17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MPS_Master</vt:lpstr>
      <vt:lpstr> Hate Crime</vt:lpstr>
      <vt:lpstr>Introduction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East Area Safeguarding strand investigate Hate Crime that is defined as motivated in nature as opposed to aggravated. (Hostility is the reason for the offence rather than a feature of it)  Any such incidents are raised at either of the two daily Safeguarding meetings (9am &amp; 3pm) chaired by the Duty Detective Inspector.  Golden Hour Principles of investigation apply including risk assessments and safeguarding measures implemented where possible   Victims should be visited in person </vt:lpstr>
      <vt:lpstr>Central Online Hate Crime Hub – Pan London unit part of Continuous Improvement Team  Objective is to provide OICs with investigative support and victims with specialist care  Now look at every hate crime flagged crime report as part of daily checks.  They add to the generic online hate crime information and include the contact details for support services such as  GALOP/TellMAMA/CST and Inclusion London.   This offers staff who do not necessarily have the experience and/or knowledge of pan London hate referral agencies the opportunity to refer victims to bespoke agencies if they consent.    </vt:lpstr>
      <vt:lpstr>Issues for Police</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Laura Eaton</dc:creator>
  <cp:keywords/>
  <dc:description/>
  <cp:lastModifiedBy>Smith Dean W - EA-CU</cp:lastModifiedBy>
  <cp:revision>61</cp:revision>
  <dcterms:created xsi:type="dcterms:W3CDTF">2017-10-04T09:18:25Z</dcterms:created>
  <dcterms:modified xsi:type="dcterms:W3CDTF">2019-01-29T16:06:40Z</dcterms:modified>
  <cp:category/>
</cp:coreProperties>
</file>