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7"/>
  </p:notesMasterIdLst>
  <p:handoutMasterIdLst>
    <p:handoutMasterId r:id="rId38"/>
  </p:handoutMasterIdLst>
  <p:sldIdLst>
    <p:sldId id="257" r:id="rId5"/>
    <p:sldId id="328" r:id="rId6"/>
    <p:sldId id="262" r:id="rId7"/>
    <p:sldId id="273" r:id="rId8"/>
    <p:sldId id="279" r:id="rId9"/>
    <p:sldId id="280" r:id="rId10"/>
    <p:sldId id="263" r:id="rId11"/>
    <p:sldId id="274" r:id="rId12"/>
    <p:sldId id="284" r:id="rId13"/>
    <p:sldId id="285" r:id="rId14"/>
    <p:sldId id="290" r:id="rId15"/>
    <p:sldId id="264" r:id="rId16"/>
    <p:sldId id="275" r:id="rId17"/>
    <p:sldId id="296" r:id="rId18"/>
    <p:sldId id="265" r:id="rId19"/>
    <p:sldId id="276" r:id="rId20"/>
    <p:sldId id="298" r:id="rId21"/>
    <p:sldId id="312" r:id="rId22"/>
    <p:sldId id="309" r:id="rId23"/>
    <p:sldId id="270" r:id="rId24"/>
    <p:sldId id="305" r:id="rId25"/>
    <p:sldId id="310" r:id="rId26"/>
    <p:sldId id="266" r:id="rId27"/>
    <p:sldId id="277" r:id="rId28"/>
    <p:sldId id="315" r:id="rId29"/>
    <p:sldId id="313" r:id="rId30"/>
    <p:sldId id="318" r:id="rId31"/>
    <p:sldId id="326" r:id="rId32"/>
    <p:sldId id="327" r:id="rId33"/>
    <p:sldId id="267" r:id="rId34"/>
    <p:sldId id="325" r:id="rId35"/>
    <p:sldId id="322" r:id="rId3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Green Theme" id="{1ACE3D93-5B07-458D-81C8-0E7D23688EA9}">
          <p14:sldIdLst>
            <p14:sldId id="257"/>
            <p14:sldId id="328"/>
            <p14:sldId id="262"/>
            <p14:sldId id="273"/>
            <p14:sldId id="279"/>
            <p14:sldId id="280"/>
            <p14:sldId id="263"/>
            <p14:sldId id="274"/>
            <p14:sldId id="284"/>
            <p14:sldId id="285"/>
            <p14:sldId id="290"/>
            <p14:sldId id="264"/>
            <p14:sldId id="275"/>
            <p14:sldId id="296"/>
            <p14:sldId id="265"/>
            <p14:sldId id="276"/>
            <p14:sldId id="298"/>
            <p14:sldId id="312"/>
            <p14:sldId id="309"/>
            <p14:sldId id="270"/>
            <p14:sldId id="305"/>
            <p14:sldId id="310"/>
            <p14:sldId id="266"/>
            <p14:sldId id="277"/>
            <p14:sldId id="315"/>
            <p14:sldId id="313"/>
            <p14:sldId id="318"/>
            <p14:sldId id="326"/>
            <p14:sldId id="327"/>
            <p14:sldId id="267"/>
            <p14:sldId id="325"/>
            <p14:sldId id="322"/>
          </p14:sldIdLst>
        </p14:section>
      </p14:sectionLst>
    </p:ext>
    <p:ext uri="{EFAFB233-063F-42B5-8137-9DF3F51BA10A}">
      <p15:sldGuideLst xmlns:p15="http://schemas.microsoft.com/office/powerpoint/2012/main">
        <p15:guide id="1" orient="horz" pos="2137"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Masundire" initials="CM" lastIdx="17" clrIdx="0">
    <p:extLst>
      <p:ext uri="{19B8F6BF-5375-455C-9EA6-DF929625EA0E}">
        <p15:presenceInfo xmlns:p15="http://schemas.microsoft.com/office/powerpoint/2012/main" userId="Caroline Masundire" providerId="None"/>
      </p:ext>
    </p:extLst>
  </p:cmAuthor>
  <p:cmAuthor id="2" name="Elektra Lapavitsas" initials="EL" lastIdx="4" clrIdx="1">
    <p:extLst>
      <p:ext uri="{19B8F6BF-5375-455C-9EA6-DF929625EA0E}">
        <p15:presenceInfo xmlns:p15="http://schemas.microsoft.com/office/powerpoint/2012/main" userId="S-1-5-21-4074161967-2866962657-3092004980-1003" providerId="AD"/>
      </p:ext>
    </p:extLst>
  </p:cmAuthor>
  <p:cmAuthor id="3" name="Kevin Frost" initials="KF" lastIdx="2" clrIdx="2">
    <p:extLst>
      <p:ext uri="{19B8F6BF-5375-455C-9EA6-DF929625EA0E}">
        <p15:presenceInfo xmlns:p15="http://schemas.microsoft.com/office/powerpoint/2012/main" userId="d3a1c043d6906fba" providerId="Windows Live"/>
      </p:ext>
    </p:extLst>
  </p:cmAuthor>
  <p:cmAuthor id="4" name="Alastair Reeves" initials="AR" lastIdx="6" clrIdx="3">
    <p:extLst>
      <p:ext uri="{19B8F6BF-5375-455C-9EA6-DF929625EA0E}">
        <p15:presenceInfo xmlns:p15="http://schemas.microsoft.com/office/powerpoint/2012/main" userId="Alastair Reev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3545CF-9A1B-4AA4-823C-9FDEE0CAA79D}" v="566" dt="2018-09-11T10:58:46.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0" autoAdjust="0"/>
    <p:restoredTop sz="99563" autoAdjust="0"/>
  </p:normalViewPr>
  <p:slideViewPr>
    <p:cSldViewPr snapToGrid="0" snapToObjects="1">
      <p:cViewPr varScale="1">
        <p:scale>
          <a:sx n="89" d="100"/>
          <a:sy n="89" d="100"/>
        </p:scale>
        <p:origin x="1171" y="77"/>
      </p:cViewPr>
      <p:guideLst>
        <p:guide orient="horz" pos="2137"/>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rocketsciencelab.sharepoint.com/clients/LBRedbridge/Vol%20Sector%20Review/Survey/q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5.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7.xml.rels><?xml version="1.0" encoding="UTF-8" standalone="yes"?>
<Relationships xmlns="http://schemas.openxmlformats.org/package/2006/relationships"><Relationship Id="rId3" Type="http://schemas.openxmlformats.org/officeDocument/2006/relationships/oleObject" Target="https://rocketsciencelab.sharepoint.com/clients/LBRedbridge/Vol%20Sector%20Review/Survey/Redbridge%20Council%20Voluntary%20and%20Community%20Sector%20Survey%20SUMMARY%20Results.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https://rocketsciencelab.sharepoint.com/clients/LBRedbridge/Vol%20Sector%20Review/Survey/Redbridge%20Council%20Voluntary%20and%20Community%20Sector%20Survey%20SUMMARY%20Results.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https://rocketsciencelab.sharepoint.com/clients/LBRedbridge/Vol%20Sector%20Review/Survey/Redbridge%20Council%20Voluntary%20and%20Community%20Sector%20Survey%20SUMMARY%20Results.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sz="1600" b="1" dirty="0">
                <a:solidFill>
                  <a:schemeClr val="tx2"/>
                </a:solidFill>
              </a:rPr>
              <a:t>Age</a:t>
            </a:r>
            <a:r>
              <a:rPr lang="en-GB" sz="1600" b="1" baseline="0" dirty="0">
                <a:solidFill>
                  <a:schemeClr val="tx2"/>
                </a:solidFill>
              </a:rPr>
              <a:t> of the organisations surveyed</a:t>
            </a:r>
            <a:endParaRPr lang="en-GB" sz="1600" b="1" dirty="0">
              <a:solidFill>
                <a:schemeClr val="tx2"/>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doughnut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2DD-4019-B361-0F2867D818C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2DD-4019-B361-0F2867D818C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2DD-4019-B361-0F2867D818C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2DD-4019-B361-0F2867D818CB}"/>
              </c:ext>
            </c:extLst>
          </c:dPt>
          <c:dPt>
            <c:idx val="4"/>
            <c:bubble3D val="0"/>
            <c:spPr>
              <a:solidFill>
                <a:schemeClr val="tx2"/>
              </a:solidFill>
              <a:ln w="19050">
                <a:solidFill>
                  <a:schemeClr val="lt1"/>
                </a:solidFill>
              </a:ln>
              <a:effectLst/>
            </c:spPr>
            <c:extLst xmlns:c16r2="http://schemas.microsoft.com/office/drawing/2015/06/chart">
              <c:ext xmlns:c16="http://schemas.microsoft.com/office/drawing/2014/chart" uri="{C3380CC4-5D6E-409C-BE32-E72D297353CC}">
                <c16:uniqueId val="{00000009-72DD-4019-B361-0F2867D818CB}"/>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72DD-4019-B361-0F2867D818CB}"/>
              </c:ext>
            </c:extLst>
          </c:dPt>
          <c:dLbls>
            <c:dLbl>
              <c:idx val="0"/>
              <c:layout>
                <c:manualLayout>
                  <c:x val="9.8364312497999151E-2"/>
                  <c:y val="7.1005632647607149E-3"/>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1-72DD-4019-B361-0F2867D818CB}"/>
                </c:ext>
                <c:ext xmlns:c15="http://schemas.microsoft.com/office/drawing/2012/chart" uri="{CE6537A1-D6FC-4f65-9D91-7224C49458BB}"/>
              </c:extLst>
            </c:dLbl>
            <c:dLbl>
              <c:idx val="1"/>
              <c:layout>
                <c:manualLayout>
                  <c:x val="-8.9620818053732593E-2"/>
                  <c:y val="6.3905069382846305E-2"/>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72DD-4019-B361-0F2867D818CB}"/>
                </c:ext>
                <c:ext xmlns:c15="http://schemas.microsoft.com/office/drawing/2012/chart" uri="{CE6537A1-D6FC-4f65-9D91-7224C49458BB}"/>
              </c:extLst>
            </c:dLbl>
            <c:dLbl>
              <c:idx val="2"/>
              <c:layout>
                <c:manualLayout>
                  <c:x val="-6.9947955554132746E-2"/>
                  <c:y val="-7.4555914279987506E-2"/>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5-72DD-4019-B361-0F2867D818CB}"/>
                </c:ext>
                <c:ext xmlns:c15="http://schemas.microsoft.com/office/drawing/2012/chart" uri="{CE6537A1-D6FC-4f65-9D91-7224C49458BB}"/>
              </c:extLst>
            </c:dLbl>
            <c:dLbl>
              <c:idx val="3"/>
              <c:layout>
                <c:manualLayout>
                  <c:x val="-7.4319702776266067E-2"/>
                  <c:y val="-0.11005873060379112"/>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7-72DD-4019-B361-0F2867D818CB}"/>
                </c:ext>
                <c:ext xmlns:c15="http://schemas.microsoft.com/office/drawing/2012/chart" uri="{CE6537A1-D6FC-4f65-9D91-7224C49458BB}"/>
              </c:extLst>
            </c:dLbl>
            <c:dLbl>
              <c:idx val="4"/>
              <c:layout>
                <c:manualLayout>
                  <c:x val="-7.2222222222222243E-2"/>
                  <c:y val="-0.1111111111111111"/>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9-72DD-4019-B361-0F2867D818CB}"/>
                </c:ext>
                <c:ext xmlns:c15="http://schemas.microsoft.com/office/drawing/2012/chart" uri="{CE6537A1-D6FC-4f65-9D91-7224C49458BB}"/>
              </c:extLst>
            </c:dLbl>
            <c:dLbl>
              <c:idx val="5"/>
              <c:layout>
                <c:manualLayout>
                  <c:x val="7.4999999999999997E-2"/>
                  <c:y val="-9.2592592592592601E-2"/>
                </c:manualLayout>
              </c:layout>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B-72DD-4019-B361-0F2867D818CB}"/>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1" i="0" u="none" strike="noStrike" kern="1200" baseline="0">
                    <a:solidFill>
                      <a:srgbClr val="002060"/>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'[q9.xlsx]Question 9'!$A$18:$A$23</c:f>
              <c:strCache>
                <c:ptCount val="6"/>
                <c:pt idx="0">
                  <c:v>20 years or more</c:v>
                </c:pt>
                <c:pt idx="1">
                  <c:v>1-3 years</c:v>
                </c:pt>
                <c:pt idx="2">
                  <c:v>11-20 years</c:v>
                </c:pt>
                <c:pt idx="3">
                  <c:v>4-7 years</c:v>
                </c:pt>
                <c:pt idx="4">
                  <c:v>Less than 12 months</c:v>
                </c:pt>
                <c:pt idx="5">
                  <c:v>8-10 years</c:v>
                </c:pt>
              </c:strCache>
            </c:strRef>
          </c:cat>
          <c:val>
            <c:numRef>
              <c:f>'[q9.xlsx]Question 9'!$B$18:$B$23</c:f>
              <c:numCache>
                <c:formatCode>General</c:formatCode>
                <c:ptCount val="6"/>
                <c:pt idx="0">
                  <c:v>25</c:v>
                </c:pt>
                <c:pt idx="1">
                  <c:v>6</c:v>
                </c:pt>
                <c:pt idx="2">
                  <c:v>5</c:v>
                </c:pt>
                <c:pt idx="3">
                  <c:v>4</c:v>
                </c:pt>
                <c:pt idx="4">
                  <c:v>1</c:v>
                </c:pt>
                <c:pt idx="5">
                  <c:v>1</c:v>
                </c:pt>
              </c:numCache>
            </c:numRef>
          </c:val>
          <c:extLst xmlns:c16r2="http://schemas.microsoft.com/office/drawing/2015/06/chart">
            <c:ext xmlns:c16="http://schemas.microsoft.com/office/drawing/2014/chart" uri="{C3380CC4-5D6E-409C-BE32-E72D297353CC}">
              <c16:uniqueId val="{0000000C-72DD-4019-B361-0F2867D818CB}"/>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r>
              <a:rPr lang="en-US" sz="1600" b="1" dirty="0" err="1">
                <a:solidFill>
                  <a:srgbClr val="002060"/>
                </a:solidFill>
              </a:rPr>
              <a:t>Redbridge</a:t>
            </a:r>
            <a:r>
              <a:rPr lang="en-US" sz="1600" b="1" dirty="0">
                <a:solidFill>
                  <a:srgbClr val="002060"/>
                </a:solidFill>
              </a:rPr>
              <a:t> Council, Redbridge CVS and personal</a:t>
            </a:r>
            <a:r>
              <a:rPr lang="en-US" sz="1600" b="1" baseline="0" dirty="0">
                <a:solidFill>
                  <a:srgbClr val="002060"/>
                </a:solidFill>
              </a:rPr>
              <a:t> networks </a:t>
            </a:r>
            <a:r>
              <a:rPr lang="en-US" sz="1600" b="1" dirty="0">
                <a:solidFill>
                  <a:srgbClr val="002060"/>
                </a:solidFill>
              </a:rPr>
              <a:t>are the most common sources for </a:t>
            </a:r>
            <a:r>
              <a:rPr lang="en-US" sz="1600" b="1" baseline="0" dirty="0">
                <a:solidFill>
                  <a:srgbClr val="002060"/>
                </a:solidFill>
              </a:rPr>
              <a:t>information when respondents need support </a:t>
            </a:r>
            <a:endParaRPr lang="en-US" sz="1600" b="1" dirty="0">
              <a:solidFill>
                <a:srgbClr val="002060"/>
              </a:solidFill>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rgbClr val="002060"/>
              </a:solidFill>
              <a:latin typeface="+mn-lt"/>
              <a:ea typeface="+mn-ea"/>
              <a:cs typeface="+mn-cs"/>
            </a:defRPr>
          </a:pPr>
          <a:endParaRPr lang="en-US"/>
        </a:p>
      </c:txPr>
    </c:title>
    <c:autoTitleDeleted val="0"/>
    <c:plotArea>
      <c:layout/>
      <c:barChart>
        <c:barDir val="col"/>
        <c:grouping val="clustered"/>
        <c:varyColors val="0"/>
        <c:ser>
          <c:idx val="0"/>
          <c:order val="0"/>
          <c:spPr>
            <a:solidFill>
              <a:srgbClr val="9A4091"/>
            </a:solidFill>
            <a:ln>
              <a:noFill/>
            </a:ln>
            <a:effectLst/>
          </c:spPr>
          <c:invertIfNegative val="0"/>
          <c:cat>
            <c:strRef>
              <c:f>'Question 22'!$A$3:$A$9</c:f>
              <c:strCache>
                <c:ptCount val="7"/>
                <c:pt idx="0">
                  <c:v>Talk to someone in Redbridge Council for advice</c:v>
                </c:pt>
                <c:pt idx="1">
                  <c:v>Talk to someone at Redbridge CVS</c:v>
                </c:pt>
                <c:pt idx="2">
                  <c:v>Ask around for recommendations from my contacts/networks</c:v>
                </c:pt>
                <c:pt idx="3">
                  <c:v>Other (please specify)</c:v>
                </c:pt>
                <c:pt idx="4">
                  <c:v>Go to a national website like Small Charities Coalition, the FSI, NCVO, Funding-Central etc.</c:v>
                </c:pt>
                <c:pt idx="5">
                  <c:v>Ask one of my organisation's funders</c:v>
                </c:pt>
                <c:pt idx="6">
                  <c:v>Talk to someone at Volunteer Centre Redbridge</c:v>
                </c:pt>
              </c:strCache>
            </c:strRef>
          </c:cat>
          <c:val>
            <c:numRef>
              <c:f>'Question 22'!$B$3:$B$9</c:f>
              <c:numCache>
                <c:formatCode>0.00%</c:formatCode>
                <c:ptCount val="7"/>
                <c:pt idx="0">
                  <c:v>0.2</c:v>
                </c:pt>
                <c:pt idx="1">
                  <c:v>0.2</c:v>
                </c:pt>
                <c:pt idx="2">
                  <c:v>0.1714</c:v>
                </c:pt>
                <c:pt idx="3">
                  <c:v>0.1429</c:v>
                </c:pt>
                <c:pt idx="4">
                  <c:v>0.1143</c:v>
                </c:pt>
                <c:pt idx="5">
                  <c:v>8.5699999999999998E-2</c:v>
                </c:pt>
                <c:pt idx="6">
                  <c:v>8.5699999999999998E-2</c:v>
                </c:pt>
              </c:numCache>
            </c:numRef>
          </c:val>
          <c:extLst xmlns:c16r2="http://schemas.microsoft.com/office/drawing/2015/06/chart">
            <c:ext xmlns:c16="http://schemas.microsoft.com/office/drawing/2014/chart" uri="{C3380CC4-5D6E-409C-BE32-E72D297353CC}">
              <c16:uniqueId val="{00000000-A4FA-4EF6-9F2E-9FBD0E747ACB}"/>
            </c:ext>
          </c:extLst>
        </c:ser>
        <c:dLbls>
          <c:showLegendKey val="0"/>
          <c:showVal val="0"/>
          <c:showCatName val="0"/>
          <c:showSerName val="0"/>
          <c:showPercent val="0"/>
          <c:showBubbleSize val="0"/>
        </c:dLbls>
        <c:gapWidth val="219"/>
        <c:overlap val="-27"/>
        <c:axId val="210628936"/>
        <c:axId val="359385872"/>
      </c:barChart>
      <c:catAx>
        <c:axId val="210628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2060"/>
                </a:solidFill>
                <a:latin typeface="Lato" panose="020F0502020204030203" pitchFamily="34" charset="0"/>
                <a:ea typeface="Lato" panose="020F0502020204030203" pitchFamily="34" charset="0"/>
                <a:cs typeface="Lato" panose="020F0502020204030203" pitchFamily="34" charset="0"/>
              </a:defRPr>
            </a:pPr>
            <a:endParaRPr lang="en-US"/>
          </a:p>
        </c:txPr>
        <c:crossAx val="359385872"/>
        <c:crosses val="autoZero"/>
        <c:auto val="1"/>
        <c:lblAlgn val="ctr"/>
        <c:lblOffset val="100"/>
        <c:noMultiLvlLbl val="0"/>
      </c:catAx>
      <c:valAx>
        <c:axId val="3593858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2106289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68094480318794"/>
          <c:y val="6.7110637690224781E-2"/>
          <c:w val="0.82031905519681203"/>
          <c:h val="0.48953103095525391"/>
        </c:manualLayout>
      </c:layout>
      <c:barChart>
        <c:barDir val="col"/>
        <c:grouping val="clustered"/>
        <c:varyColors val="0"/>
        <c:ser>
          <c:idx val="0"/>
          <c:order val="0"/>
          <c:tx>
            <c:strRef>
              <c:f>'[Q10.xlsx]Question 10'!$C$3</c:f>
              <c:strCache>
                <c:ptCount val="1"/>
                <c:pt idx="0">
                  <c:v>42</c:v>
                </c:pt>
              </c:strCache>
            </c:strRef>
          </c:tx>
          <c:spPr>
            <a:solidFill>
              <a:schemeClr val="accent2"/>
            </a:solidFill>
            <a:ln>
              <a:solidFill>
                <a:schemeClr val="accent2"/>
              </a:solidFill>
              <a:prstDash val="solid"/>
            </a:ln>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'[Q10.xlsx]Question 10'!$A$4:$A$11</c:f>
              <c:strCache>
                <c:ptCount val="8"/>
                <c:pt idx="0">
                  <c:v>Registered Charity</c:v>
                </c:pt>
                <c:pt idx="1">
                  <c:v>Charitable company</c:v>
                </c:pt>
                <c:pt idx="2">
                  <c:v>Charitable incorporated organisation (CIO)</c:v>
                </c:pt>
                <c:pt idx="3">
                  <c:v>Small unregistered charity</c:v>
                </c:pt>
                <c:pt idx="4">
                  <c:v>Community Interest Group</c:v>
                </c:pt>
                <c:pt idx="5">
                  <c:v>Exempt charity</c:v>
                </c:pt>
                <c:pt idx="6">
                  <c:v>Community Interest Company (CIC)</c:v>
                </c:pt>
                <c:pt idx="7">
                  <c:v>Community interest action group</c:v>
                </c:pt>
              </c:strCache>
            </c:strRef>
          </c:cat>
          <c:val>
            <c:numRef>
              <c:f>'[Q10.xlsx]Question 10'!$C$4:$C$11</c:f>
              <c:numCache>
                <c:formatCode>General</c:formatCode>
                <c:ptCount val="8"/>
                <c:pt idx="0">
                  <c:v>23</c:v>
                </c:pt>
                <c:pt idx="1">
                  <c:v>6</c:v>
                </c:pt>
                <c:pt idx="2">
                  <c:v>4</c:v>
                </c:pt>
                <c:pt idx="3">
                  <c:v>4</c:v>
                </c:pt>
                <c:pt idx="4">
                  <c:v>2</c:v>
                </c:pt>
                <c:pt idx="5">
                  <c:v>1</c:v>
                </c:pt>
                <c:pt idx="6">
                  <c:v>1</c:v>
                </c:pt>
                <c:pt idx="7">
                  <c:v>1</c:v>
                </c:pt>
              </c:numCache>
            </c:numRef>
          </c:val>
          <c:extLst xmlns:c16r2="http://schemas.microsoft.com/office/drawing/2015/06/chart">
            <c:ext xmlns:c16="http://schemas.microsoft.com/office/drawing/2014/chart" uri="{C3380CC4-5D6E-409C-BE32-E72D297353CC}">
              <c16:uniqueId val="{00000000-35CC-4C93-B595-3C966A37BF4A}"/>
            </c:ext>
          </c:extLst>
        </c:ser>
        <c:dLbls>
          <c:showLegendKey val="0"/>
          <c:showVal val="0"/>
          <c:showCatName val="0"/>
          <c:showSerName val="0"/>
          <c:showPercent val="0"/>
          <c:showBubbleSize val="0"/>
        </c:dLbls>
        <c:gapWidth val="150"/>
        <c:axId val="208385840"/>
        <c:axId val="208384664"/>
      </c:barChart>
      <c:valAx>
        <c:axId val="208384664"/>
        <c:scaling>
          <c:orientation val="minMax"/>
        </c:scaling>
        <c:delete val="0"/>
        <c:axPos val="l"/>
        <c:majorGridlines/>
        <c:numFmt formatCode="General" sourceLinked="1"/>
        <c:majorTickMark val="out"/>
        <c:minorTickMark val="none"/>
        <c:tickLblPos val="nextTo"/>
        <c:crossAx val="208385840"/>
        <c:crosses val="autoZero"/>
        <c:crossBetween val="between"/>
      </c:valAx>
      <c:catAx>
        <c:axId val="208385840"/>
        <c:scaling>
          <c:orientation val="minMax"/>
        </c:scaling>
        <c:delete val="0"/>
        <c:axPos val="b"/>
        <c:numFmt formatCode="General" sourceLinked="1"/>
        <c:majorTickMark val="out"/>
        <c:minorTickMark val="none"/>
        <c:tickLblPos val="nextTo"/>
        <c:crossAx val="208384664"/>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124895542184212"/>
          <c:y val="6.9632215341394327E-2"/>
          <c:w val="0.82456225784153836"/>
          <c:h val="0.79030611995078359"/>
        </c:manualLayout>
      </c:layout>
      <c:barChart>
        <c:barDir val="col"/>
        <c:grouping val="stacked"/>
        <c:varyColors val="0"/>
        <c:ser>
          <c:idx val="0"/>
          <c:order val="0"/>
          <c:tx>
            <c:strRef>
              <c:f>'Size x area'!$M$26</c:f>
              <c:strCache>
                <c:ptCount val="1"/>
                <c:pt idx="0">
                  <c:v>No annual income</c:v>
                </c:pt>
              </c:strCache>
            </c:strRef>
          </c:tx>
          <c:spPr>
            <a:solidFill>
              <a:schemeClr val="bg1">
                <a:lumMod val="75000"/>
              </a:schemeClr>
            </a:solidFill>
            <a:ln>
              <a:noFill/>
            </a:ln>
            <a:effectLst/>
          </c:spPr>
          <c:invertIfNegative val="0"/>
          <c:cat>
            <c:strRef>
              <c:f>'Size x area'!$N$25:$R$25</c:f>
              <c:strCache>
                <c:ptCount val="5"/>
                <c:pt idx="0">
                  <c:v>Across the borough of Redbridge</c:v>
                </c:pt>
                <c:pt idx="1">
                  <c:v>In a particular part of Redbridge</c:v>
                </c:pt>
                <c:pt idx="2">
                  <c:v>Across east London</c:v>
                </c:pt>
                <c:pt idx="3">
                  <c:v>Across Greater London</c:v>
                </c:pt>
                <c:pt idx="4">
                  <c:v>Outside of Greater London (either UK or internationally)</c:v>
                </c:pt>
              </c:strCache>
            </c:strRef>
          </c:cat>
          <c:val>
            <c:numRef>
              <c:f>'Size x area'!$N$26:$R$26</c:f>
              <c:numCache>
                <c:formatCode>General</c:formatCode>
                <c:ptCount val="5"/>
                <c:pt idx="0">
                  <c:v>1</c:v>
                </c:pt>
                <c:pt idx="1">
                  <c:v>1</c:v>
                </c:pt>
              </c:numCache>
            </c:numRef>
          </c:val>
          <c:extLst xmlns:c16r2="http://schemas.microsoft.com/office/drawing/2015/06/chart">
            <c:ext xmlns:c16="http://schemas.microsoft.com/office/drawing/2014/chart" uri="{C3380CC4-5D6E-409C-BE32-E72D297353CC}">
              <c16:uniqueId val="{00000000-86D7-494C-A904-30A750D5DD41}"/>
            </c:ext>
          </c:extLst>
        </c:ser>
        <c:ser>
          <c:idx val="1"/>
          <c:order val="1"/>
          <c:tx>
            <c:strRef>
              <c:f>'Size x area'!$M$27</c:f>
              <c:strCache>
                <c:ptCount val="1"/>
                <c:pt idx="0">
                  <c:v>£1 to £10,000</c:v>
                </c:pt>
              </c:strCache>
            </c:strRef>
          </c:tx>
          <c:spPr>
            <a:solidFill>
              <a:srgbClr val="00AA8F"/>
            </a:solidFill>
            <a:ln>
              <a:noFill/>
            </a:ln>
            <a:effectLst/>
          </c:spPr>
          <c:invertIfNegative val="0"/>
          <c:cat>
            <c:strRef>
              <c:f>'Size x area'!$N$25:$R$25</c:f>
              <c:strCache>
                <c:ptCount val="5"/>
                <c:pt idx="0">
                  <c:v>Across the borough of Redbridge</c:v>
                </c:pt>
                <c:pt idx="1">
                  <c:v>In a particular part of Redbridge</c:v>
                </c:pt>
                <c:pt idx="2">
                  <c:v>Across east London</c:v>
                </c:pt>
                <c:pt idx="3">
                  <c:v>Across Greater London</c:v>
                </c:pt>
                <c:pt idx="4">
                  <c:v>Outside of Greater London (either UK or internationally)</c:v>
                </c:pt>
              </c:strCache>
            </c:strRef>
          </c:cat>
          <c:val>
            <c:numRef>
              <c:f>'Size x area'!$N$27:$R$27</c:f>
              <c:numCache>
                <c:formatCode>General</c:formatCode>
                <c:ptCount val="5"/>
                <c:pt idx="0">
                  <c:v>6</c:v>
                </c:pt>
                <c:pt idx="1">
                  <c:v>7</c:v>
                </c:pt>
                <c:pt idx="2">
                  <c:v>3</c:v>
                </c:pt>
                <c:pt idx="3">
                  <c:v>1</c:v>
                </c:pt>
                <c:pt idx="4">
                  <c:v>2</c:v>
                </c:pt>
              </c:numCache>
            </c:numRef>
          </c:val>
          <c:extLst xmlns:c16r2="http://schemas.microsoft.com/office/drawing/2015/06/chart">
            <c:ext xmlns:c16="http://schemas.microsoft.com/office/drawing/2014/chart" uri="{C3380CC4-5D6E-409C-BE32-E72D297353CC}">
              <c16:uniqueId val="{00000001-86D7-494C-A904-30A750D5DD41}"/>
            </c:ext>
          </c:extLst>
        </c:ser>
        <c:ser>
          <c:idx val="2"/>
          <c:order val="2"/>
          <c:tx>
            <c:strRef>
              <c:f>'Size x area'!$M$28</c:f>
              <c:strCache>
                <c:ptCount val="1"/>
                <c:pt idx="0">
                  <c:v>£10,000 to £100,000</c:v>
                </c:pt>
              </c:strCache>
            </c:strRef>
          </c:tx>
          <c:spPr>
            <a:solidFill>
              <a:srgbClr val="F09240"/>
            </a:solidFill>
            <a:ln>
              <a:noFill/>
            </a:ln>
            <a:effectLst/>
          </c:spPr>
          <c:invertIfNegative val="0"/>
          <c:cat>
            <c:strRef>
              <c:f>'Size x area'!$N$25:$R$25</c:f>
              <c:strCache>
                <c:ptCount val="5"/>
                <c:pt idx="0">
                  <c:v>Across the borough of Redbridge</c:v>
                </c:pt>
                <c:pt idx="1">
                  <c:v>In a particular part of Redbridge</c:v>
                </c:pt>
                <c:pt idx="2">
                  <c:v>Across east London</c:v>
                </c:pt>
                <c:pt idx="3">
                  <c:v>Across Greater London</c:v>
                </c:pt>
                <c:pt idx="4">
                  <c:v>Outside of Greater London (either UK or internationally)</c:v>
                </c:pt>
              </c:strCache>
            </c:strRef>
          </c:cat>
          <c:val>
            <c:numRef>
              <c:f>'Size x area'!$N$28:$R$28</c:f>
              <c:numCache>
                <c:formatCode>General</c:formatCode>
                <c:ptCount val="5"/>
                <c:pt idx="0">
                  <c:v>5</c:v>
                </c:pt>
                <c:pt idx="1">
                  <c:v>3</c:v>
                </c:pt>
                <c:pt idx="2">
                  <c:v>4</c:v>
                </c:pt>
                <c:pt idx="3">
                  <c:v>2</c:v>
                </c:pt>
                <c:pt idx="4">
                  <c:v>1</c:v>
                </c:pt>
              </c:numCache>
            </c:numRef>
          </c:val>
          <c:extLst xmlns:c16r2="http://schemas.microsoft.com/office/drawing/2015/06/chart">
            <c:ext xmlns:c16="http://schemas.microsoft.com/office/drawing/2014/chart" uri="{C3380CC4-5D6E-409C-BE32-E72D297353CC}">
              <c16:uniqueId val="{00000002-86D7-494C-A904-30A750D5DD41}"/>
            </c:ext>
          </c:extLst>
        </c:ser>
        <c:ser>
          <c:idx val="3"/>
          <c:order val="3"/>
          <c:tx>
            <c:strRef>
              <c:f>'Size x area'!$M$29</c:f>
              <c:strCache>
                <c:ptCount val="1"/>
                <c:pt idx="0">
                  <c:v>£100,000 to £1 million</c:v>
                </c:pt>
              </c:strCache>
            </c:strRef>
          </c:tx>
          <c:spPr>
            <a:solidFill>
              <a:srgbClr val="993696"/>
            </a:solidFill>
            <a:ln>
              <a:noFill/>
            </a:ln>
            <a:effectLst/>
          </c:spPr>
          <c:invertIfNegative val="0"/>
          <c:cat>
            <c:strRef>
              <c:f>'Size x area'!$N$25:$R$25</c:f>
              <c:strCache>
                <c:ptCount val="5"/>
                <c:pt idx="0">
                  <c:v>Across the borough of Redbridge</c:v>
                </c:pt>
                <c:pt idx="1">
                  <c:v>In a particular part of Redbridge</c:v>
                </c:pt>
                <c:pt idx="2">
                  <c:v>Across east London</c:v>
                </c:pt>
                <c:pt idx="3">
                  <c:v>Across Greater London</c:v>
                </c:pt>
                <c:pt idx="4">
                  <c:v>Outside of Greater London (either UK or internationally)</c:v>
                </c:pt>
              </c:strCache>
            </c:strRef>
          </c:cat>
          <c:val>
            <c:numRef>
              <c:f>'Size x area'!$N$29:$R$29</c:f>
              <c:numCache>
                <c:formatCode>General</c:formatCode>
                <c:ptCount val="5"/>
                <c:pt idx="0">
                  <c:v>5</c:v>
                </c:pt>
                <c:pt idx="1">
                  <c:v>0</c:v>
                </c:pt>
                <c:pt idx="2">
                  <c:v>5</c:v>
                </c:pt>
                <c:pt idx="3">
                  <c:v>1</c:v>
                </c:pt>
                <c:pt idx="4">
                  <c:v>1</c:v>
                </c:pt>
              </c:numCache>
            </c:numRef>
          </c:val>
          <c:extLst xmlns:c16r2="http://schemas.microsoft.com/office/drawing/2015/06/chart">
            <c:ext xmlns:c16="http://schemas.microsoft.com/office/drawing/2014/chart" uri="{C3380CC4-5D6E-409C-BE32-E72D297353CC}">
              <c16:uniqueId val="{00000003-86D7-494C-A904-30A750D5DD41}"/>
            </c:ext>
          </c:extLst>
        </c:ser>
        <c:ser>
          <c:idx val="4"/>
          <c:order val="4"/>
          <c:tx>
            <c:strRef>
              <c:f>'Size x area'!$M$30</c:f>
              <c:strCache>
                <c:ptCount val="1"/>
                <c:pt idx="0">
                  <c:v>£1 million to £10+ million</c:v>
                </c:pt>
              </c:strCache>
            </c:strRef>
          </c:tx>
          <c:spPr>
            <a:solidFill>
              <a:srgbClr val="E63A3A"/>
            </a:solidFill>
            <a:ln>
              <a:noFill/>
            </a:ln>
            <a:effectLst/>
          </c:spPr>
          <c:invertIfNegative val="0"/>
          <c:cat>
            <c:strRef>
              <c:f>'Size x area'!$N$25:$R$25</c:f>
              <c:strCache>
                <c:ptCount val="5"/>
                <c:pt idx="0">
                  <c:v>Across the borough of Redbridge</c:v>
                </c:pt>
                <c:pt idx="1">
                  <c:v>In a particular part of Redbridge</c:v>
                </c:pt>
                <c:pt idx="2">
                  <c:v>Across east London</c:v>
                </c:pt>
                <c:pt idx="3">
                  <c:v>Across Greater London</c:v>
                </c:pt>
                <c:pt idx="4">
                  <c:v>Outside of Greater London (either UK or internationally)</c:v>
                </c:pt>
              </c:strCache>
            </c:strRef>
          </c:cat>
          <c:val>
            <c:numRef>
              <c:f>'Size x area'!$N$30:$R$30</c:f>
              <c:numCache>
                <c:formatCode>General</c:formatCode>
                <c:ptCount val="5"/>
                <c:pt idx="0">
                  <c:v>3</c:v>
                </c:pt>
                <c:pt idx="1">
                  <c:v>1</c:v>
                </c:pt>
                <c:pt idx="2">
                  <c:v>4</c:v>
                </c:pt>
                <c:pt idx="3">
                  <c:v>4</c:v>
                </c:pt>
                <c:pt idx="4">
                  <c:v>1</c:v>
                </c:pt>
              </c:numCache>
            </c:numRef>
          </c:val>
          <c:extLst xmlns:c16r2="http://schemas.microsoft.com/office/drawing/2015/06/chart">
            <c:ext xmlns:c16="http://schemas.microsoft.com/office/drawing/2014/chart" uri="{C3380CC4-5D6E-409C-BE32-E72D297353CC}">
              <c16:uniqueId val="{00000004-86D7-494C-A904-30A750D5DD41}"/>
            </c:ext>
          </c:extLst>
        </c:ser>
        <c:dLbls>
          <c:showLegendKey val="0"/>
          <c:showVal val="0"/>
          <c:showCatName val="0"/>
          <c:showSerName val="0"/>
          <c:showPercent val="0"/>
          <c:showBubbleSize val="0"/>
        </c:dLbls>
        <c:gapWidth val="150"/>
        <c:overlap val="100"/>
        <c:axId val="210775264"/>
        <c:axId val="210775656"/>
      </c:barChart>
      <c:catAx>
        <c:axId val="210775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crossAx val="210775656"/>
        <c:crosses val="autoZero"/>
        <c:auto val="1"/>
        <c:lblAlgn val="ctr"/>
        <c:lblOffset val="100"/>
        <c:noMultiLvlLbl val="0"/>
      </c:catAx>
      <c:valAx>
        <c:axId val="210775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7752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334675636282914E-2"/>
          <c:y val="6.5011897959271356E-2"/>
          <c:w val="0.91839103313510606"/>
          <c:h val="0.75896533742460337"/>
        </c:manualLayout>
      </c:layout>
      <c:barChart>
        <c:barDir val="col"/>
        <c:grouping val="clustered"/>
        <c:varyColors val="0"/>
        <c:ser>
          <c:idx val="0"/>
          <c:order val="0"/>
          <c:spPr>
            <a:solidFill>
              <a:srgbClr val="9A4091"/>
            </a:solidFill>
            <a:ln>
              <a:noFill/>
            </a:ln>
            <a:effectLst/>
          </c:spPr>
          <c:invertIfNegative val="0"/>
          <c:dPt>
            <c:idx val="0"/>
            <c:invertIfNegative val="0"/>
            <c:bubble3D val="0"/>
            <c:spPr>
              <a:solidFill>
                <a:srgbClr val="9A4091">
                  <a:lumMod val="75000"/>
                </a:srgbClr>
              </a:solidFill>
              <a:ln>
                <a:noFill/>
              </a:ln>
              <a:effectLst/>
            </c:spPr>
            <c:extLst xmlns:c16r2="http://schemas.microsoft.com/office/drawing/2015/06/chart">
              <c:ext xmlns:c16="http://schemas.microsoft.com/office/drawing/2014/chart" uri="{C3380CC4-5D6E-409C-BE32-E72D297353CC}">
                <c16:uniqueId val="{00000004-16B3-4C4E-B6E3-CE2E9F2DE25D}"/>
              </c:ext>
            </c:extLst>
          </c:dPt>
          <c:dPt>
            <c:idx val="2"/>
            <c:invertIfNegative val="0"/>
            <c:bubble3D val="0"/>
            <c:spPr>
              <a:solidFill>
                <a:srgbClr val="9A4091">
                  <a:lumMod val="60000"/>
                  <a:lumOff val="40000"/>
                </a:srgbClr>
              </a:solidFill>
              <a:ln>
                <a:noFill/>
              </a:ln>
              <a:effectLst/>
            </c:spPr>
            <c:extLst xmlns:c16r2="http://schemas.microsoft.com/office/drawing/2015/06/chart">
              <c:ext xmlns:c16="http://schemas.microsoft.com/office/drawing/2014/chart" uri="{C3380CC4-5D6E-409C-BE32-E72D297353CC}">
                <c16:uniqueId val="{00000002-16B3-4C4E-B6E3-CE2E9F2DE25D}"/>
              </c:ext>
            </c:extLst>
          </c:dPt>
          <c:dPt>
            <c:idx val="3"/>
            <c:invertIfNegative val="0"/>
            <c:bubble3D val="0"/>
            <c:spPr>
              <a:solidFill>
                <a:srgbClr val="9A4091">
                  <a:lumMod val="40000"/>
                  <a:lumOff val="60000"/>
                </a:srgbClr>
              </a:solidFill>
              <a:ln>
                <a:noFill/>
              </a:ln>
              <a:effectLst/>
            </c:spPr>
            <c:extLst xmlns:c16r2="http://schemas.microsoft.com/office/drawing/2015/06/chart">
              <c:ext xmlns:c16="http://schemas.microsoft.com/office/drawing/2014/chart" uri="{C3380CC4-5D6E-409C-BE32-E72D297353CC}">
                <c16:uniqueId val="{00000003-16B3-4C4E-B6E3-CE2E9F2DE25D}"/>
              </c:ext>
            </c:extLst>
          </c:dPt>
          <c:dPt>
            <c:idx val="4"/>
            <c:invertIfNegative val="0"/>
            <c:bubble3D val="0"/>
            <c:spPr>
              <a:solidFill>
                <a:srgbClr val="9A4091">
                  <a:lumMod val="20000"/>
                  <a:lumOff val="80000"/>
                </a:srgbClr>
              </a:solidFill>
              <a:ln>
                <a:noFill/>
              </a:ln>
              <a:effectLst/>
            </c:spPr>
            <c:extLst xmlns:c16r2="http://schemas.microsoft.com/office/drawing/2015/06/chart">
              <c:ext xmlns:c16="http://schemas.microsoft.com/office/drawing/2014/chart" uri="{C3380CC4-5D6E-409C-BE32-E72D297353CC}">
                <c16:uniqueId val="{00000005-16B3-4C4E-B6E3-CE2E9F2DE25D}"/>
              </c:ext>
            </c:extLst>
          </c:dPt>
          <c:cat>
            <c:strRef>
              <c:f>'Question 7'!$I$4:$I$8</c:f>
              <c:strCache>
                <c:ptCount val="5"/>
                <c:pt idx="0">
                  <c:v>Across the borough of Redbridge</c:v>
                </c:pt>
                <c:pt idx="1">
                  <c:v>Across east London</c:v>
                </c:pt>
                <c:pt idx="2">
                  <c:v>In a particular part of Redbridge</c:v>
                </c:pt>
                <c:pt idx="3">
                  <c:v>Across Greater London</c:v>
                </c:pt>
                <c:pt idx="4">
                  <c:v>Outside of Greater London (either UK or internationally)</c:v>
                </c:pt>
              </c:strCache>
            </c:strRef>
          </c:cat>
          <c:val>
            <c:numRef>
              <c:f>'Question 7'!$J$4:$J$8</c:f>
              <c:numCache>
                <c:formatCode>General</c:formatCode>
                <c:ptCount val="5"/>
                <c:pt idx="0">
                  <c:v>51.22</c:v>
                </c:pt>
                <c:pt idx="1">
                  <c:v>39.020000000000003</c:v>
                </c:pt>
                <c:pt idx="2">
                  <c:v>31.71</c:v>
                </c:pt>
                <c:pt idx="3">
                  <c:v>21.95</c:v>
                </c:pt>
                <c:pt idx="4">
                  <c:v>14.63</c:v>
                </c:pt>
              </c:numCache>
            </c:numRef>
          </c:val>
          <c:extLst xmlns:c16r2="http://schemas.microsoft.com/office/drawing/2015/06/chart">
            <c:ext xmlns:c16="http://schemas.microsoft.com/office/drawing/2014/chart" uri="{C3380CC4-5D6E-409C-BE32-E72D297353CC}">
              <c16:uniqueId val="{00000000-16B3-4C4E-B6E3-CE2E9F2DE25D}"/>
            </c:ext>
          </c:extLst>
        </c:ser>
        <c:dLbls>
          <c:showLegendKey val="0"/>
          <c:showVal val="0"/>
          <c:showCatName val="0"/>
          <c:showSerName val="0"/>
          <c:showPercent val="0"/>
          <c:showBubbleSize val="0"/>
        </c:dLbls>
        <c:gapWidth val="219"/>
        <c:overlap val="-27"/>
        <c:axId val="210777224"/>
        <c:axId val="210777616"/>
      </c:barChart>
      <c:catAx>
        <c:axId val="210777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002060"/>
                </a:solidFill>
                <a:latin typeface="Lato" panose="020F0502020204030203" pitchFamily="34" charset="0"/>
                <a:ea typeface="Lato" panose="020F0502020204030203" pitchFamily="34" charset="0"/>
                <a:cs typeface="Lato" panose="020F0502020204030203" pitchFamily="34" charset="0"/>
              </a:defRPr>
            </a:pPr>
            <a:endParaRPr lang="en-US"/>
          </a:p>
        </c:txPr>
        <c:crossAx val="210777616"/>
        <c:crosses val="autoZero"/>
        <c:auto val="1"/>
        <c:lblAlgn val="ctr"/>
        <c:lblOffset val="100"/>
        <c:noMultiLvlLbl val="0"/>
      </c:catAx>
      <c:valAx>
        <c:axId val="210777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7772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r>
              <a:rPr lang="en-GB" sz="1600" b="1" dirty="0">
                <a:solidFill>
                  <a:srgbClr val="002060"/>
                </a:solidFill>
                <a:latin typeface="Lato" panose="020F0502020204030203" pitchFamily="34" charset="0"/>
                <a:ea typeface="Lato" panose="020F0502020204030203" pitchFamily="34" charset="0"/>
                <a:cs typeface="Lato" panose="020F0502020204030203" pitchFamily="34" charset="0"/>
              </a:rPr>
              <a:t>Around one in three</a:t>
            </a:r>
            <a:r>
              <a:rPr lang="en-GB" sz="1600" b="1" baseline="0" dirty="0">
                <a:solidFill>
                  <a:srgbClr val="002060"/>
                </a:solidFill>
                <a:latin typeface="Lato" panose="020F0502020204030203" pitchFamily="34" charset="0"/>
                <a:ea typeface="Lato" panose="020F0502020204030203" pitchFamily="34" charset="0"/>
                <a:cs typeface="Lato" panose="020F0502020204030203" pitchFamily="34" charset="0"/>
              </a:rPr>
              <a:t> organisations surveyed have an annual income of less than £10,000</a:t>
            </a:r>
            <a:endParaRPr lang="en-GB" sz="1600" b="1" dirty="0">
              <a:solidFill>
                <a:srgbClr val="002060"/>
              </a:solidFill>
              <a:latin typeface="Lato" panose="020F0502020204030203" pitchFamily="34" charset="0"/>
              <a:ea typeface="Lato" panose="020F0502020204030203" pitchFamily="34" charset="0"/>
              <a:cs typeface="Lato" panose="020F0502020204030203" pitchFamily="34" charset="0"/>
            </a:endParaRPr>
          </a:p>
        </c:rich>
      </c:tx>
      <c:layout>
        <c:manualLayout>
          <c:xMode val="edge"/>
          <c:yMode val="edge"/>
          <c:x val="9.2548110733886843E-2"/>
          <c:y val="0"/>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endParaRPr lang="en-US"/>
        </a:p>
      </c:txPr>
    </c:title>
    <c:autoTitleDeleted val="0"/>
    <c:plotArea>
      <c:layout>
        <c:manualLayout>
          <c:layoutTarget val="inner"/>
          <c:xMode val="edge"/>
          <c:yMode val="edge"/>
          <c:x val="0.21688925246329641"/>
          <c:y val="8.8265168780269687E-2"/>
          <c:w val="0.75992864931330473"/>
          <c:h val="0.824866726013887"/>
        </c:manualLayout>
      </c:layout>
      <c:barChart>
        <c:barDir val="bar"/>
        <c:grouping val="clustered"/>
        <c:varyColors val="0"/>
        <c:ser>
          <c:idx val="0"/>
          <c:order val="0"/>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Lato" panose="020F0502020204030203" pitchFamily="34" charset="0"/>
                    <a:ea typeface="Lato" panose="020F0502020204030203" pitchFamily="34" charset="0"/>
                    <a:cs typeface="Lato" panose="020F0502020204030203"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'Financial health'!$A$2:$A$12</c:f>
              <c:strCache>
                <c:ptCount val="11"/>
                <c:pt idx="0">
                  <c:v>Less than £10,000</c:v>
                </c:pt>
                <c:pt idx="1">
                  <c:v>£10,001 - £25,000</c:v>
                </c:pt>
                <c:pt idx="2">
                  <c:v>£25,001 - £50,000</c:v>
                </c:pt>
                <c:pt idx="3">
                  <c:v>No annual income</c:v>
                </c:pt>
                <c:pt idx="4">
                  <c:v>£1 million - £10 million</c:v>
                </c:pt>
                <c:pt idx="5">
                  <c:v>£250,001 - £500,000</c:v>
                </c:pt>
                <c:pt idx="6">
                  <c:v>£100,001 - £250,000</c:v>
                </c:pt>
                <c:pt idx="7">
                  <c:v>Over £10 million</c:v>
                </c:pt>
                <c:pt idx="8">
                  <c:v>Less than £1,000</c:v>
                </c:pt>
                <c:pt idx="9">
                  <c:v>£50,001 - £100,000</c:v>
                </c:pt>
                <c:pt idx="10">
                  <c:v>£500,000 - £1 million</c:v>
                </c:pt>
              </c:strCache>
            </c:strRef>
          </c:cat>
          <c:val>
            <c:numRef>
              <c:f>'Financial health'!$B$2:$B$12</c:f>
              <c:numCache>
                <c:formatCode>0%</c:formatCode>
                <c:ptCount val="11"/>
                <c:pt idx="0">
                  <c:v>0.3095</c:v>
                </c:pt>
                <c:pt idx="1">
                  <c:v>0.1429</c:v>
                </c:pt>
                <c:pt idx="2">
                  <c:v>0.11899999999999999</c:v>
                </c:pt>
                <c:pt idx="3">
                  <c:v>9.5200000000000007E-2</c:v>
                </c:pt>
                <c:pt idx="4">
                  <c:v>9.5200000000000007E-2</c:v>
                </c:pt>
                <c:pt idx="5">
                  <c:v>7.1400000000000005E-2</c:v>
                </c:pt>
                <c:pt idx="6">
                  <c:v>4.7600000000000003E-2</c:v>
                </c:pt>
                <c:pt idx="7">
                  <c:v>4.7600000000000003E-2</c:v>
                </c:pt>
                <c:pt idx="8">
                  <c:v>2.3800000000000002E-2</c:v>
                </c:pt>
                <c:pt idx="9">
                  <c:v>2.3800000000000002E-2</c:v>
                </c:pt>
                <c:pt idx="10">
                  <c:v>2.3800000000000002E-2</c:v>
                </c:pt>
              </c:numCache>
            </c:numRef>
          </c:val>
          <c:extLst xmlns:c16r2="http://schemas.microsoft.com/office/drawing/2015/06/chart">
            <c:ext xmlns:c16="http://schemas.microsoft.com/office/drawing/2014/chart" uri="{C3380CC4-5D6E-409C-BE32-E72D297353CC}">
              <c16:uniqueId val="{00000000-220E-476A-8D10-882ABF8ECC8F}"/>
            </c:ext>
          </c:extLst>
        </c:ser>
        <c:dLbls>
          <c:showLegendKey val="0"/>
          <c:showVal val="0"/>
          <c:showCatName val="0"/>
          <c:showSerName val="0"/>
          <c:showPercent val="0"/>
          <c:showBubbleSize val="0"/>
        </c:dLbls>
        <c:gapWidth val="182"/>
        <c:axId val="211271456"/>
        <c:axId val="211271848"/>
      </c:barChart>
      <c:catAx>
        <c:axId val="211271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Lato" panose="020F0502020204030203" pitchFamily="34" charset="0"/>
                <a:ea typeface="+mn-ea"/>
                <a:cs typeface="+mn-cs"/>
              </a:defRPr>
            </a:pPr>
            <a:endParaRPr lang="en-US"/>
          </a:p>
        </c:txPr>
        <c:crossAx val="211271848"/>
        <c:crosses val="autoZero"/>
        <c:auto val="1"/>
        <c:lblAlgn val="ctr"/>
        <c:lblOffset val="100"/>
        <c:noMultiLvlLbl val="0"/>
      </c:catAx>
      <c:valAx>
        <c:axId val="211271848"/>
        <c:scaling>
          <c:orientation val="minMax"/>
        </c:scaling>
        <c:delete val="0"/>
        <c:axPos val="b"/>
        <c:majorGridlines>
          <c:spPr>
            <a:ln w="9525" cap="flat" cmpd="sng" algn="ctr">
              <a:solidFill>
                <a:srgbClr val="E1E1E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21127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rgbClr val="002060"/>
                </a:solidFill>
                <a:latin typeface="Lato" panose="020F0502020204030203" pitchFamily="34" charset="0"/>
                <a:ea typeface="Lato" panose="020F0502020204030203" pitchFamily="34" charset="0"/>
                <a:cs typeface="Lato" panose="020F0502020204030203" pitchFamily="34" charset="0"/>
              </a:defRPr>
            </a:pPr>
            <a:r>
              <a:rPr lang="en-US" sz="1600" b="1" dirty="0">
                <a:solidFill>
                  <a:srgbClr val="002060"/>
                </a:solidFill>
                <a:latin typeface="Lato" panose="020F0502020204030203" pitchFamily="34" charset="0"/>
                <a:ea typeface="Lato" panose="020F0502020204030203" pitchFamily="34" charset="0"/>
                <a:cs typeface="Lato" panose="020F0502020204030203" pitchFamily="34" charset="0"/>
              </a:rPr>
              <a:t>Most</a:t>
            </a:r>
            <a:r>
              <a:rPr lang="en-US" sz="1600" b="1" baseline="0" dirty="0">
                <a:solidFill>
                  <a:srgbClr val="002060"/>
                </a:solidFill>
                <a:latin typeface="Lato" panose="020F0502020204030203" pitchFamily="34" charset="0"/>
                <a:ea typeface="Lato" panose="020F0502020204030203" pitchFamily="34" charset="0"/>
                <a:cs typeface="Lato" panose="020F0502020204030203" pitchFamily="34" charset="0"/>
              </a:rPr>
              <a:t> respondents (71%) expect their income either to stay the same or increase over the next three years</a:t>
            </a:r>
            <a:endParaRPr lang="en-US" sz="1600" b="1" dirty="0">
              <a:solidFill>
                <a:srgbClr val="002060"/>
              </a:solidFill>
              <a:latin typeface="Lato" panose="020F0502020204030203" pitchFamily="34" charset="0"/>
              <a:ea typeface="Lato" panose="020F0502020204030203" pitchFamily="34" charset="0"/>
              <a:cs typeface="Lato" panose="020F0502020204030203" pitchFamily="34" charset="0"/>
            </a:endParaRPr>
          </a:p>
        </c:rich>
      </c:tx>
      <c:layout>
        <c:manualLayout>
          <c:xMode val="edge"/>
          <c:yMode val="edge"/>
          <c:x val="0.10079333174159576"/>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rgbClr val="002060"/>
              </a:solidFill>
              <a:latin typeface="Lato" panose="020F0502020204030203" pitchFamily="34" charset="0"/>
              <a:ea typeface="Lato" panose="020F0502020204030203" pitchFamily="34" charset="0"/>
              <a:cs typeface="Lato" panose="020F0502020204030203" pitchFamily="34" charset="0"/>
            </a:defRPr>
          </a:pPr>
          <a:endParaRPr lang="en-US"/>
        </a:p>
      </c:txPr>
    </c:title>
    <c:autoTitleDeleted val="0"/>
    <c:plotArea>
      <c:layout/>
      <c:barChart>
        <c:barDir val="col"/>
        <c:grouping val="clustered"/>
        <c:varyColors val="0"/>
        <c:ser>
          <c:idx val="0"/>
          <c:order val="0"/>
          <c:spPr>
            <a:solidFill>
              <a:srgbClr val="9A4091"/>
            </a:solidFill>
            <a:ln>
              <a:noFill/>
            </a:ln>
            <a:effectLst/>
          </c:spPr>
          <c:invertIfNegative val="0"/>
          <c:dPt>
            <c:idx val="0"/>
            <c:invertIfNegative val="0"/>
            <c:bubble3D val="0"/>
            <c:spPr>
              <a:solidFill>
                <a:srgbClr val="9A4091"/>
              </a:solidFill>
              <a:ln>
                <a:noFill/>
              </a:ln>
              <a:effectLst/>
            </c:spPr>
            <c:extLst xmlns:c16r2="http://schemas.microsoft.com/office/drawing/2015/06/chart">
              <c:ext xmlns:c16="http://schemas.microsoft.com/office/drawing/2014/chart" uri="{C3380CC4-5D6E-409C-BE32-E72D297353CC}">
                <c16:uniqueId val="{00000006-DC1A-4B5A-A5A0-1EB1FB0E2ABE}"/>
              </c:ext>
            </c:extLst>
          </c:dPt>
          <c:dPt>
            <c:idx val="2"/>
            <c:invertIfNegative val="0"/>
            <c:bubble3D val="0"/>
            <c:spPr>
              <a:solidFill>
                <a:srgbClr val="9A4091"/>
              </a:solidFill>
              <a:ln>
                <a:noFill/>
              </a:ln>
              <a:effectLst/>
            </c:spPr>
            <c:extLst xmlns:c16r2="http://schemas.microsoft.com/office/drawing/2015/06/chart">
              <c:ext xmlns:c16="http://schemas.microsoft.com/office/drawing/2014/chart" uri="{C3380CC4-5D6E-409C-BE32-E72D297353CC}">
                <c16:uniqueId val="{00000004-DC1A-4B5A-A5A0-1EB1FB0E2ABE}"/>
              </c:ext>
            </c:extLst>
          </c:dPt>
          <c:dPt>
            <c:idx val="3"/>
            <c:invertIfNegative val="0"/>
            <c:bubble3D val="0"/>
            <c:spPr>
              <a:solidFill>
                <a:srgbClr val="9A4091"/>
              </a:solidFill>
              <a:ln>
                <a:noFill/>
              </a:ln>
              <a:effectLst/>
            </c:spPr>
            <c:extLst xmlns:c16r2="http://schemas.microsoft.com/office/drawing/2015/06/chart">
              <c:ext xmlns:c16="http://schemas.microsoft.com/office/drawing/2014/chart" uri="{C3380CC4-5D6E-409C-BE32-E72D297353CC}">
                <c16:uniqueId val="{00000005-DC1A-4B5A-A5A0-1EB1FB0E2ABE}"/>
              </c:ext>
            </c:extLst>
          </c:dPt>
          <c:dPt>
            <c:idx val="5"/>
            <c:invertIfNegative val="0"/>
            <c:bubble3D val="0"/>
            <c:spPr>
              <a:solidFill>
                <a:srgbClr val="9A4091"/>
              </a:solidFill>
              <a:ln>
                <a:noFill/>
              </a:ln>
              <a:effectLst/>
            </c:spPr>
            <c:extLst xmlns:c16r2="http://schemas.microsoft.com/office/drawing/2015/06/chart">
              <c:ext xmlns:c16="http://schemas.microsoft.com/office/drawing/2014/chart" uri="{C3380CC4-5D6E-409C-BE32-E72D297353CC}">
                <c16:uniqueId val="{00000001-DC1A-4B5A-A5A0-1EB1FB0E2ABE}"/>
              </c:ext>
            </c:extLst>
          </c:dPt>
          <c:cat>
            <c:strRef>
              <c:f>Sheet1!$A$3:$A$8</c:f>
              <c:strCache>
                <c:ptCount val="6"/>
                <c:pt idx="0">
                  <c:v>Increase a lot</c:v>
                </c:pt>
                <c:pt idx="1">
                  <c:v>Increase a little</c:v>
                </c:pt>
                <c:pt idx="2">
                  <c:v>No change</c:v>
                </c:pt>
                <c:pt idx="3">
                  <c:v>Decrease a little</c:v>
                </c:pt>
                <c:pt idx="4">
                  <c:v>Decrease a lot</c:v>
                </c:pt>
                <c:pt idx="5">
                  <c:v>Don't know</c:v>
                </c:pt>
              </c:strCache>
            </c:strRef>
          </c:cat>
          <c:val>
            <c:numRef>
              <c:f>Sheet1!$B$3:$B$8</c:f>
              <c:numCache>
                <c:formatCode>0%</c:formatCode>
                <c:ptCount val="6"/>
                <c:pt idx="0">
                  <c:v>0.19</c:v>
                </c:pt>
                <c:pt idx="1">
                  <c:v>0.26</c:v>
                </c:pt>
                <c:pt idx="2">
                  <c:v>0.26</c:v>
                </c:pt>
                <c:pt idx="3">
                  <c:v>0.1</c:v>
                </c:pt>
                <c:pt idx="4">
                  <c:v>0</c:v>
                </c:pt>
                <c:pt idx="5">
                  <c:v>0.19</c:v>
                </c:pt>
              </c:numCache>
            </c:numRef>
          </c:val>
          <c:extLst xmlns:c16r2="http://schemas.microsoft.com/office/drawing/2015/06/chart">
            <c:ext xmlns:c16="http://schemas.microsoft.com/office/drawing/2014/chart" uri="{C3380CC4-5D6E-409C-BE32-E72D297353CC}">
              <c16:uniqueId val="{00000002-DC1A-4B5A-A5A0-1EB1FB0E2ABE}"/>
            </c:ext>
          </c:extLst>
        </c:ser>
        <c:dLbls>
          <c:showLegendKey val="0"/>
          <c:showVal val="0"/>
          <c:showCatName val="0"/>
          <c:showSerName val="0"/>
          <c:showPercent val="0"/>
          <c:showBubbleSize val="0"/>
        </c:dLbls>
        <c:gapWidth val="219"/>
        <c:overlap val="-27"/>
        <c:axId val="211273416"/>
        <c:axId val="211273808"/>
      </c:barChart>
      <c:catAx>
        <c:axId val="21127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2060"/>
                </a:solidFill>
                <a:latin typeface="Lato" panose="020F0502020204030203" pitchFamily="34" charset="0"/>
                <a:ea typeface="Lato" panose="020F0502020204030203" pitchFamily="34" charset="0"/>
                <a:cs typeface="Lato" panose="020F0502020204030203" pitchFamily="34" charset="0"/>
              </a:defRPr>
            </a:pPr>
            <a:endParaRPr lang="en-US"/>
          </a:p>
        </c:txPr>
        <c:crossAx val="211273808"/>
        <c:crosses val="autoZero"/>
        <c:auto val="1"/>
        <c:lblAlgn val="ctr"/>
        <c:lblOffset val="100"/>
        <c:noMultiLvlLbl val="0"/>
      </c:catAx>
      <c:valAx>
        <c:axId val="211273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2112734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sz="1600" b="0" dirty="0">
                <a:solidFill>
                  <a:schemeClr val="tx2"/>
                </a:solidFill>
              </a:rPr>
              <a:t>Does your organisation currently have a relationship, or work in partnership, with Redbridge Council</a:t>
            </a:r>
          </a:p>
        </c:rich>
      </c:tx>
      <c:layout>
        <c:manualLayout>
          <c:xMode val="edge"/>
          <c:yMode val="edge"/>
          <c:x val="0.15287767357709425"/>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'[Redbridge Council Voluntary and Community Sector Survey SUMMARY Results.xlsx]Question 24'!$A$20:$A$25</c:f>
              <c:strCache>
                <c:ptCount val="6"/>
                <c:pt idx="0">
                  <c:v>We do not have a relationship with Redbridge Council</c:v>
                </c:pt>
                <c:pt idx="1">
                  <c:v>We have a good relationship with Redbridge Council</c:v>
                </c:pt>
                <c:pt idx="2">
                  <c:v>Our relationship with Redbridge Council is neither good nor poor</c:v>
                </c:pt>
                <c:pt idx="3">
                  <c:v>We have a poor relationship with Redbridge Council</c:v>
                </c:pt>
                <c:pt idx="4">
                  <c:v>We have a poor relationship with Redbridge Council overall, with some good elements</c:v>
                </c:pt>
                <c:pt idx="5">
                  <c:v>We have a good relationship with Redbridge Council overall, with some bad elements</c:v>
                </c:pt>
              </c:strCache>
            </c:strRef>
          </c:cat>
          <c:val>
            <c:numRef>
              <c:f>'[Redbridge Council Voluntary and Community Sector Survey SUMMARY Results.xlsx]Question 24'!$B$20:$B$25</c:f>
              <c:numCache>
                <c:formatCode>General</c:formatCode>
                <c:ptCount val="6"/>
                <c:pt idx="0">
                  <c:v>13</c:v>
                </c:pt>
                <c:pt idx="1">
                  <c:v>13</c:v>
                </c:pt>
                <c:pt idx="2">
                  <c:v>6</c:v>
                </c:pt>
                <c:pt idx="3">
                  <c:v>1</c:v>
                </c:pt>
                <c:pt idx="4">
                  <c:v>1</c:v>
                </c:pt>
                <c:pt idx="5">
                  <c:v>1</c:v>
                </c:pt>
              </c:numCache>
            </c:numRef>
          </c:val>
          <c:extLst xmlns:c16r2="http://schemas.microsoft.com/office/drawing/2015/06/chart">
            <c:ext xmlns:c16="http://schemas.microsoft.com/office/drawing/2014/chart" uri="{C3380CC4-5D6E-409C-BE32-E72D297353CC}">
              <c16:uniqueId val="{00000000-20ED-413F-8769-ED0B10A0A932}"/>
            </c:ext>
          </c:extLst>
        </c:ser>
        <c:dLbls>
          <c:dLblPos val="outEnd"/>
          <c:showLegendKey val="0"/>
          <c:showVal val="1"/>
          <c:showCatName val="0"/>
          <c:showSerName val="0"/>
          <c:showPercent val="0"/>
          <c:showBubbleSize val="0"/>
        </c:dLbls>
        <c:gapWidth val="219"/>
        <c:overlap val="-27"/>
        <c:axId val="210625408"/>
        <c:axId val="210625800"/>
      </c:barChart>
      <c:catAx>
        <c:axId val="210625408"/>
        <c:scaling>
          <c:orientation val="minMax"/>
        </c:scaling>
        <c:delete val="0"/>
        <c:axPos val="b"/>
        <c:title>
          <c:tx>
            <c:rich>
              <a:bodyPr rot="0" spcFirstLastPara="1" vertOverflow="ellipsis" vert="horz" wrap="square" anchor="ctr" anchorCtr="1"/>
              <a:lstStyle/>
              <a:p>
                <a:pPr>
                  <a:defRPr sz="1000" b="0" i="0" u="none" strike="noStrike" kern="1200" baseline="0">
                    <a:solidFill>
                      <a:srgbClr val="002060"/>
                    </a:solidFill>
                    <a:latin typeface="+mn-lt"/>
                    <a:ea typeface="+mn-ea"/>
                    <a:cs typeface="+mn-cs"/>
                  </a:defRPr>
                </a:pPr>
                <a:r>
                  <a:rPr lang="en-GB">
                    <a:solidFill>
                      <a:srgbClr val="002060"/>
                    </a:solidFill>
                  </a:rPr>
                  <a:t>Nature of relationship with Redbridge Council</a:t>
                </a:r>
              </a:p>
            </c:rich>
          </c:tx>
          <c:layout>
            <c:manualLayout>
              <c:xMode val="edge"/>
              <c:yMode val="edge"/>
              <c:x val="0.34374250990809091"/>
              <c:y val="0.92073651137183443"/>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210625800"/>
        <c:crosses val="autoZero"/>
        <c:auto val="1"/>
        <c:lblAlgn val="ctr"/>
        <c:lblOffset val="100"/>
        <c:noMultiLvlLbl val="0"/>
      </c:catAx>
      <c:valAx>
        <c:axId val="210625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002060"/>
                    </a:solidFill>
                    <a:latin typeface="+mn-lt"/>
                    <a:ea typeface="+mn-ea"/>
                    <a:cs typeface="+mn-cs"/>
                  </a:defRPr>
                </a:pPr>
                <a:r>
                  <a:rPr lang="en-GB">
                    <a:solidFill>
                      <a:srgbClr val="002060"/>
                    </a:solidFill>
                  </a:rPr>
                  <a:t>Number of organisations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06254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2"/>
                </a:solidFill>
                <a:latin typeface="+mn-lt"/>
                <a:ea typeface="+mn-ea"/>
                <a:cs typeface="+mn-cs"/>
              </a:defRPr>
            </a:pPr>
            <a:r>
              <a:rPr lang="en-GB" sz="1600" b="0" dirty="0">
                <a:solidFill>
                  <a:schemeClr val="tx2"/>
                </a:solidFill>
              </a:rPr>
              <a:t>Organisations rating of their potential for partnership working with the following bodies</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lumMod val="20000"/>
                <a:lumOff val="80000"/>
              </a:schemeClr>
            </a:solidFill>
            <a:ln>
              <a:noFill/>
            </a:ln>
            <a:effectLst/>
          </c:spPr>
          <c:invertIfNegative val="0"/>
          <c:dPt>
            <c:idx val="0"/>
            <c:invertIfNegative val="0"/>
            <c:bubble3D val="0"/>
            <c:spPr>
              <a:solidFill>
                <a:schemeClr val="accent2">
                  <a:lumMod val="60000"/>
                  <a:lumOff val="40000"/>
                </a:schemeClr>
              </a:solidFill>
              <a:ln>
                <a:noFill/>
              </a:ln>
              <a:effectLst/>
            </c:spPr>
            <c:extLst xmlns:c16r2="http://schemas.microsoft.com/office/drawing/2015/06/chart">
              <c:ext xmlns:c16="http://schemas.microsoft.com/office/drawing/2014/chart" uri="{C3380CC4-5D6E-409C-BE32-E72D297353CC}">
                <c16:uniqueId val="{00000000-AB4C-4E45-AD97-1FBBFF3FAFD3}"/>
              </c:ext>
            </c:extLst>
          </c:dPt>
          <c:dPt>
            <c:idx val="2"/>
            <c:invertIfNegative val="0"/>
            <c:bubble3D val="0"/>
            <c:spPr>
              <a:solidFill>
                <a:schemeClr val="accent2">
                  <a:lumMod val="75000"/>
                </a:schemeClr>
              </a:solidFill>
              <a:ln>
                <a:solidFill>
                  <a:schemeClr val="accent2">
                    <a:lumMod val="50000"/>
                  </a:schemeClr>
                </a:solidFill>
              </a:ln>
              <a:effectLst/>
            </c:spPr>
            <c:extLst xmlns:c16r2="http://schemas.microsoft.com/office/drawing/2015/06/chart">
              <c:ext xmlns:c16="http://schemas.microsoft.com/office/drawing/2014/chart" uri="{C3380CC4-5D6E-409C-BE32-E72D297353CC}">
                <c16:uniqueId val="{00000001-AB4C-4E45-AD97-1FBBFF3FAFD3}"/>
              </c:ext>
            </c:extLst>
          </c:dPt>
          <c:dPt>
            <c:idx val="3"/>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AB4C-4E45-AD97-1FBBFF3FAFD3}"/>
              </c:ext>
            </c:extLst>
          </c:dPt>
          <c:dPt>
            <c:idx val="5"/>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AB4C-4E45-AD97-1FBBFF3FAFD3}"/>
              </c:ext>
            </c:extLst>
          </c:dPt>
          <c:dPt>
            <c:idx val="6"/>
            <c:invertIfNegative val="0"/>
            <c:bubble3D val="0"/>
            <c:spPr>
              <a:solidFill>
                <a:schemeClr val="accent2">
                  <a:lumMod val="50000"/>
                </a:schemeClr>
              </a:solidFill>
              <a:ln>
                <a:noFill/>
              </a:ln>
              <a:effectLst/>
            </c:spPr>
            <c:extLst xmlns:c16r2="http://schemas.microsoft.com/office/drawing/2015/06/chart">
              <c:ext xmlns:c16="http://schemas.microsoft.com/office/drawing/2014/chart" uri="{C3380CC4-5D6E-409C-BE32-E72D297353CC}">
                <c16:uniqueId val="{00000004-AB4C-4E45-AD97-1FBBFF3FAFD3}"/>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'[Redbridge Council Voluntary and Community Sector Survey SUMMARY Results.xlsx]Question 26'!$F$16:$F$22</c:f>
              <c:strCache>
                <c:ptCount val="7"/>
                <c:pt idx="0">
                  <c:v>Redbridge CVS</c:v>
                </c:pt>
                <c:pt idx="1">
                  <c:v>Redbridge Council</c:v>
                </c:pt>
                <c:pt idx="2">
                  <c:v>Individuals</c:v>
                </c:pt>
                <c:pt idx="3">
                  <c:v>Local voluntary and community sector organisations to jointly bid for work and/or deliver services together</c:v>
                </c:pt>
                <c:pt idx="4">
                  <c:v>Other statutory providers</c:v>
                </c:pt>
                <c:pt idx="5">
                  <c:v>Local voluntary and community sector organisations to share premises</c:v>
                </c:pt>
                <c:pt idx="6">
                  <c:v>Local businesses</c:v>
                </c:pt>
              </c:strCache>
            </c:strRef>
          </c:cat>
          <c:val>
            <c:numRef>
              <c:f>'[Redbridge Council Voluntary and Community Sector Survey SUMMARY Results.xlsx]Question 26'!$G$16:$G$22</c:f>
              <c:numCache>
                <c:formatCode>General</c:formatCode>
                <c:ptCount val="7"/>
                <c:pt idx="0">
                  <c:v>4.32</c:v>
                </c:pt>
                <c:pt idx="1">
                  <c:v>3.85</c:v>
                </c:pt>
                <c:pt idx="2">
                  <c:v>3.82</c:v>
                </c:pt>
                <c:pt idx="3">
                  <c:v>3.63</c:v>
                </c:pt>
                <c:pt idx="4">
                  <c:v>3.63</c:v>
                </c:pt>
                <c:pt idx="5">
                  <c:v>3.59</c:v>
                </c:pt>
                <c:pt idx="6">
                  <c:v>3.38</c:v>
                </c:pt>
              </c:numCache>
            </c:numRef>
          </c:val>
          <c:extLst xmlns:c16r2="http://schemas.microsoft.com/office/drawing/2015/06/chart">
            <c:ext xmlns:c16="http://schemas.microsoft.com/office/drawing/2014/chart" uri="{C3380CC4-5D6E-409C-BE32-E72D297353CC}">
              <c16:uniqueId val="{00000000-EF4A-4887-905F-23463026E65C}"/>
            </c:ext>
          </c:extLst>
        </c:ser>
        <c:dLbls>
          <c:showLegendKey val="0"/>
          <c:showVal val="0"/>
          <c:showCatName val="0"/>
          <c:showSerName val="0"/>
          <c:showPercent val="0"/>
          <c:showBubbleSize val="0"/>
        </c:dLbls>
        <c:gapWidth val="219"/>
        <c:overlap val="-27"/>
        <c:axId val="210626584"/>
        <c:axId val="210626976"/>
      </c:barChart>
      <c:catAx>
        <c:axId val="21062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crossAx val="210626976"/>
        <c:crosses val="autoZero"/>
        <c:auto val="1"/>
        <c:lblAlgn val="ctr"/>
        <c:lblOffset val="100"/>
        <c:noMultiLvlLbl val="0"/>
      </c:catAx>
      <c:valAx>
        <c:axId val="210626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rgbClr val="002060"/>
                    </a:solidFill>
                    <a:latin typeface="+mn-lt"/>
                    <a:ea typeface="+mn-ea"/>
                    <a:cs typeface="+mn-cs"/>
                  </a:defRPr>
                </a:pPr>
                <a:r>
                  <a:rPr lang="en-GB" dirty="0">
                    <a:solidFill>
                      <a:srgbClr val="002060"/>
                    </a:solidFill>
                  </a:rPr>
                  <a:t>Scale of</a:t>
                </a:r>
                <a:r>
                  <a:rPr lang="en-GB" baseline="0" dirty="0">
                    <a:solidFill>
                      <a:srgbClr val="002060"/>
                    </a:solidFill>
                  </a:rPr>
                  <a:t> 1= ‘Poor potential’ to 5= ‘High potential’</a:t>
                </a:r>
                <a:endParaRPr lang="en-GB" dirty="0">
                  <a:solidFill>
                    <a:srgbClr val="00206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0626584"/>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sz="1600" b="1" dirty="0">
                <a:solidFill>
                  <a:schemeClr val="tx2"/>
                </a:solidFill>
              </a:rPr>
              <a:t>Different ways that VCS organisations collaborate with each other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B38-4874-9528-4BDFBC2D294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B38-4874-9528-4BDFBC2D294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B38-4874-9528-4BDFBC2D294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B38-4874-9528-4BDFBC2D2941}"/>
              </c:ext>
            </c:extLst>
          </c:dPt>
          <c:dPt>
            <c:idx val="4"/>
            <c:bubble3D val="0"/>
            <c:spPr>
              <a:solidFill>
                <a:schemeClr val="tx2"/>
              </a:solidFill>
              <a:ln w="19050">
                <a:solidFill>
                  <a:schemeClr val="lt1"/>
                </a:solidFill>
              </a:ln>
              <a:effectLst/>
            </c:spPr>
            <c:extLst xmlns:c16r2="http://schemas.microsoft.com/office/drawing/2015/06/chart">
              <c:ext xmlns:c16="http://schemas.microsoft.com/office/drawing/2014/chart" uri="{C3380CC4-5D6E-409C-BE32-E72D297353CC}">
                <c16:uniqueId val="{00000009-7B38-4874-9528-4BDFBC2D2941}"/>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7B38-4874-9528-4BDFBC2D2941}"/>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7B38-4874-9528-4BDFBC2D2941}"/>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'[Redbridge Council Voluntary and Community Sector Survey SUMMARY Results.xlsx]Question 27'!$I$9:$I$15</c:f>
              <c:strCache>
                <c:ptCount val="7"/>
                <c:pt idx="0">
                  <c:v>We network informally</c:v>
                </c:pt>
                <c:pt idx="1">
                  <c:v>We share resources and/or space</c:v>
                </c:pt>
                <c:pt idx="2">
                  <c:v>We make referrals and/or join up of services when needed</c:v>
                </c:pt>
                <c:pt idx="3">
                  <c:v>We have a formal partnership with one organisation taking the lead for contracting purposes</c:v>
                </c:pt>
                <c:pt idx="4">
                  <c:v>We do joint funding bids and/or contracting</c:v>
                </c:pt>
                <c:pt idx="5">
                  <c:v>We are considering a merger or have already mergered</c:v>
                </c:pt>
                <c:pt idx="6">
                  <c:v>Other (please specify)</c:v>
                </c:pt>
              </c:strCache>
            </c:strRef>
          </c:cat>
          <c:val>
            <c:numRef>
              <c:f>'[Redbridge Council Voluntary and Community Sector Survey SUMMARY Results.xlsx]Question 27'!$J$9:$J$15</c:f>
              <c:numCache>
                <c:formatCode>General</c:formatCode>
                <c:ptCount val="7"/>
                <c:pt idx="0">
                  <c:v>31</c:v>
                </c:pt>
                <c:pt idx="1">
                  <c:v>19</c:v>
                </c:pt>
                <c:pt idx="2">
                  <c:v>21</c:v>
                </c:pt>
                <c:pt idx="3">
                  <c:v>5</c:v>
                </c:pt>
                <c:pt idx="4">
                  <c:v>6</c:v>
                </c:pt>
                <c:pt idx="5">
                  <c:v>4</c:v>
                </c:pt>
                <c:pt idx="6">
                  <c:v>8</c:v>
                </c:pt>
              </c:numCache>
            </c:numRef>
          </c:val>
          <c:extLst xmlns:c16r2="http://schemas.microsoft.com/office/drawing/2015/06/chart">
            <c:ext xmlns:c16="http://schemas.microsoft.com/office/drawing/2014/chart" uri="{C3380CC4-5D6E-409C-BE32-E72D297353CC}">
              <c16:uniqueId val="{0000000E-DE75-4BCD-9921-E670ED8B63FB}"/>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rgbClr val="002060"/>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0.01314</cdr:x>
      <cdr:y>0.27037</cdr:y>
    </cdr:from>
    <cdr:to>
      <cdr:x>0.05545</cdr:x>
      <cdr:y>0.72963</cdr:y>
    </cdr:to>
    <cdr:sp macro="" textlink="">
      <cdr:nvSpPr>
        <cdr:cNvPr id="2" name="TextBox 1">
          <a:extLst xmlns:a="http://schemas.openxmlformats.org/drawingml/2006/main">
            <a:ext uri="{FF2B5EF4-FFF2-40B4-BE49-F238E27FC236}">
              <a16:creationId xmlns:a16="http://schemas.microsoft.com/office/drawing/2014/main" xmlns="" id="{90720839-2A61-4C17-B10F-0F221EB5F113}"/>
            </a:ext>
          </a:extLst>
        </cdr:cNvPr>
        <cdr:cNvSpPr txBox="1"/>
      </cdr:nvSpPr>
      <cdr:spPr>
        <a:xfrm xmlns:a="http://schemas.openxmlformats.org/drawingml/2006/main" rot="16200000">
          <a:off x="-998658" y="2452372"/>
          <a:ext cx="2353455" cy="2197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100" dirty="0"/>
            <a:t>Numbers of </a:t>
          </a:r>
          <a:r>
            <a:rPr lang="en-GB" sz="1100" dirty="0">
              <a:latin typeface="Lato" panose="020F0502020204030203" pitchFamily="34" charset="0"/>
            </a:rPr>
            <a:t>organisations</a:t>
          </a:r>
        </a:p>
      </cdr:txBody>
    </cdr:sp>
  </cdr:relSizeAnchor>
  <cdr:relSizeAnchor xmlns:cdr="http://schemas.openxmlformats.org/drawingml/2006/chartDrawing">
    <cdr:from>
      <cdr:x>0.3427</cdr:x>
      <cdr:y>0</cdr:y>
    </cdr:from>
    <cdr:to>
      <cdr:x>0.83241</cdr:x>
      <cdr:y>0.16006</cdr:y>
    </cdr:to>
    <cdr:sp macro="" textlink="">
      <cdr:nvSpPr>
        <cdr:cNvPr id="3" name="TextBox 2">
          <a:extLst xmlns:a="http://schemas.openxmlformats.org/drawingml/2006/main">
            <a:ext uri="{FF2B5EF4-FFF2-40B4-BE49-F238E27FC236}">
              <a16:creationId xmlns:a16="http://schemas.microsoft.com/office/drawing/2014/main" xmlns="" id="{DB0E636E-5C70-46B1-96C7-F38EB3534652}"/>
            </a:ext>
          </a:extLst>
        </cdr:cNvPr>
        <cdr:cNvSpPr txBox="1"/>
      </cdr:nvSpPr>
      <cdr:spPr>
        <a:xfrm xmlns:a="http://schemas.openxmlformats.org/drawingml/2006/main">
          <a:off x="1723074" y="-1061911"/>
          <a:ext cx="2462227" cy="831009"/>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a:r>
            <a:rPr lang="en-GB" sz="1600" b="1" dirty="0">
              <a:solidFill>
                <a:srgbClr val="002060"/>
              </a:solidFill>
              <a:latin typeface="Lato" panose="020F0502020204030203" pitchFamily="34" charset="0"/>
            </a:rPr>
            <a:t>Where organisations operate according to their income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C7059BC-4B75-482A-B853-541144965AA1}" type="datetimeFigureOut">
              <a:rPr lang="en-US"/>
              <a:pPr>
                <a:defRPr/>
              </a:pPr>
              <a:t>11/12/2018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DA2BD38-F719-4770-A3F5-E199EA856838}" type="slidenum">
              <a:rPr lang="en-US"/>
              <a:pPr>
                <a:defRPr/>
              </a:pPr>
              <a:t>‹#›</a:t>
            </a:fld>
            <a:endParaRPr lang="en-US"/>
          </a:p>
        </p:txBody>
      </p:sp>
    </p:spTree>
    <p:extLst>
      <p:ext uri="{BB962C8B-B14F-4D97-AF65-F5344CB8AC3E}">
        <p14:creationId xmlns:p14="http://schemas.microsoft.com/office/powerpoint/2010/main" val="1371193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805E13-FED6-41BA-869E-9963BCC421E3}" type="datetimeFigureOut">
              <a:rPr lang="en-US"/>
              <a:pPr>
                <a:defRPr/>
              </a:pPr>
              <a:t>11/12/2018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94DF073-EF0F-45D1-8839-D6BB0304FDED}" type="slidenum">
              <a:rPr lang="en-US"/>
              <a:pPr>
                <a:defRPr/>
              </a:pPr>
              <a:t>‹#›</a:t>
            </a:fld>
            <a:endParaRPr lang="en-US"/>
          </a:p>
        </p:txBody>
      </p:sp>
    </p:spTree>
    <p:extLst>
      <p:ext uri="{BB962C8B-B14F-4D97-AF65-F5344CB8AC3E}">
        <p14:creationId xmlns:p14="http://schemas.microsoft.com/office/powerpoint/2010/main" val="27141766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rocketsciencelab.co.uk"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pic>
        <p:nvPicPr>
          <p:cNvPr id="6"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7" name="TextBox 7"/>
          <p:cNvSpPr txBox="1"/>
          <p:nvPr userDrawn="1"/>
        </p:nvSpPr>
        <p:spPr>
          <a:xfrm>
            <a:off x="-854075" y="3094038"/>
            <a:ext cx="184150" cy="369887"/>
          </a:xfrm>
          <a:prstGeom prst="rect">
            <a:avLst/>
          </a:prstGeom>
          <a:noFill/>
        </p:spPr>
        <p:txBody>
          <a:bodyPr wrap="none">
            <a:spAutoFit/>
          </a:bodyPr>
          <a:lstStyle/>
          <a:p>
            <a:pPr>
              <a:defRPr/>
            </a:pPr>
            <a:endParaRPr lang="en-US" dirty="0"/>
          </a:p>
        </p:txBody>
      </p:sp>
      <p:sp>
        <p:nvSpPr>
          <p:cNvPr id="19" name="Content Placeholder 18"/>
          <p:cNvSpPr>
            <a:spLocks noGrp="1"/>
          </p:cNvSpPr>
          <p:nvPr>
            <p:ph sz="quarter" idx="11"/>
          </p:nvPr>
        </p:nvSpPr>
        <p:spPr>
          <a:xfrm>
            <a:off x="1559795" y="5708547"/>
            <a:ext cx="3775075" cy="360843"/>
          </a:xfrm>
          <a:prstGeom prst="rect">
            <a:avLst/>
          </a:prstGeom>
        </p:spPr>
        <p:txBody>
          <a:bodyPr>
            <a:normAutofit/>
          </a:bodyPr>
          <a:lstStyle>
            <a:lvl1pPr marL="0" indent="0">
              <a:buFontTx/>
              <a:buNone/>
              <a:defRPr sz="1400" b="0" i="0" baseline="0">
                <a:solidFill>
                  <a:srgbClr val="FFFFFF"/>
                </a:solidFill>
                <a:latin typeface="Lato Regular"/>
                <a:cs typeface="Lato Regular"/>
              </a:defRPr>
            </a:lvl1pPr>
          </a:lstStyle>
          <a:p>
            <a:pPr lvl="0"/>
            <a:r>
              <a:rPr lang="en-US"/>
              <a:t>Click to edit Master text styles</a:t>
            </a:r>
          </a:p>
        </p:txBody>
      </p:sp>
      <p:sp>
        <p:nvSpPr>
          <p:cNvPr id="18" name="Title 1"/>
          <p:cNvSpPr>
            <a:spLocks noGrp="1"/>
          </p:cNvSpPr>
          <p:nvPr>
            <p:ph type="ctrTitle"/>
          </p:nvPr>
        </p:nvSpPr>
        <p:spPr>
          <a:xfrm>
            <a:off x="285463" y="2421403"/>
            <a:ext cx="7892388" cy="1717460"/>
          </a:xfrm>
          <a:prstGeom prst="rect">
            <a:avLst/>
          </a:prstGeom>
        </p:spPr>
        <p:txBody>
          <a:bodyPr anchor="ctr" anchorCtr="0">
            <a:noAutofit/>
          </a:bodyPr>
          <a:lstStyle>
            <a:lvl1pPr algn="l">
              <a:defRPr sz="5400" b="0" i="0" baseline="0">
                <a:solidFill>
                  <a:schemeClr val="bg1"/>
                </a:solidFill>
                <a:latin typeface="Lato Regular"/>
                <a:cs typeface="Lato Regular"/>
              </a:defRPr>
            </a:lvl1pPr>
          </a:lstStyle>
          <a:p>
            <a:pPr lvl="0"/>
            <a:r>
              <a:rPr lang="en-US"/>
              <a:t>Click to edit Master title style</a:t>
            </a:r>
            <a:endParaRPr lang="en-US" dirty="0"/>
          </a:p>
        </p:txBody>
      </p:sp>
      <p:sp>
        <p:nvSpPr>
          <p:cNvPr id="21" name="Content Placeholder 22"/>
          <p:cNvSpPr>
            <a:spLocks noGrp="1"/>
          </p:cNvSpPr>
          <p:nvPr>
            <p:ph sz="quarter" idx="13"/>
          </p:nvPr>
        </p:nvSpPr>
        <p:spPr>
          <a:xfrm>
            <a:off x="1559795" y="6015319"/>
            <a:ext cx="3775075" cy="336551"/>
          </a:xfrm>
          <a:prstGeom prst="rect">
            <a:avLst/>
          </a:prstGeom>
        </p:spPr>
        <p:txBody>
          <a:bodyPr>
            <a:normAutofit/>
          </a:bodyPr>
          <a:lstStyle>
            <a:lvl1pPr marL="0" indent="0">
              <a:buFontTx/>
              <a:buNone/>
              <a:defRPr sz="1200" b="0" i="0" baseline="0">
                <a:solidFill>
                  <a:srgbClr val="FFFFFF"/>
                </a:solidFill>
                <a:latin typeface="Lato Regular"/>
                <a:cs typeface="Lato Regular"/>
              </a:defRPr>
            </a:lvl1pPr>
          </a:lstStyle>
          <a:p>
            <a:pPr lvl="0"/>
            <a:r>
              <a:rPr lang="en-US"/>
              <a:t>Click to edit Master text styles</a:t>
            </a:r>
          </a:p>
        </p:txBody>
      </p:sp>
      <p:sp>
        <p:nvSpPr>
          <p:cNvPr id="9" name="Content Placeholder 18"/>
          <p:cNvSpPr>
            <a:spLocks noGrp="1"/>
          </p:cNvSpPr>
          <p:nvPr>
            <p:ph sz="quarter" idx="14"/>
          </p:nvPr>
        </p:nvSpPr>
        <p:spPr>
          <a:xfrm>
            <a:off x="1559796" y="5400778"/>
            <a:ext cx="3775075" cy="360843"/>
          </a:xfrm>
          <a:prstGeom prst="rect">
            <a:avLst/>
          </a:prstGeom>
        </p:spPr>
        <p:txBody>
          <a:bodyPr>
            <a:normAutofit/>
          </a:bodyPr>
          <a:lstStyle>
            <a:lvl1pPr marL="0" indent="0">
              <a:buFontTx/>
              <a:buNone/>
              <a:defRPr sz="1400" b="1" i="0" baseline="0">
                <a:solidFill>
                  <a:srgbClr val="FFFFFF"/>
                </a:solidFill>
                <a:latin typeface="Lato Regular"/>
                <a:cs typeface="Lato Regular"/>
              </a:defRPr>
            </a:lvl1pPr>
          </a:lstStyle>
          <a:p>
            <a:pPr lvl="0"/>
            <a:r>
              <a:rPr lang="en-US"/>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accent4"/>
        </a:solidFill>
        <a:effectLst/>
      </p:bgPr>
    </p:bg>
    <p:spTree>
      <p:nvGrpSpPr>
        <p:cNvPr id="1" name=""/>
        <p:cNvGrpSpPr/>
        <p:nvPr/>
      </p:nvGrpSpPr>
      <p:grpSpPr>
        <a:xfrm>
          <a:off x="0" y="0"/>
          <a:ext cx="0" cy="0"/>
          <a:chOff x="0" y="0"/>
          <a:chExt cx="0" cy="0"/>
        </a:xfrm>
      </p:grpSpPr>
      <p:pic>
        <p:nvPicPr>
          <p:cNvPr id="6"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7" name="TextBox 7"/>
          <p:cNvSpPr txBox="1"/>
          <p:nvPr userDrawn="1"/>
        </p:nvSpPr>
        <p:spPr>
          <a:xfrm>
            <a:off x="-854075" y="3094038"/>
            <a:ext cx="184150" cy="369887"/>
          </a:xfrm>
          <a:prstGeom prst="rect">
            <a:avLst/>
          </a:prstGeom>
          <a:noFill/>
        </p:spPr>
        <p:txBody>
          <a:bodyPr wrap="none">
            <a:spAutoFit/>
          </a:bodyPr>
          <a:lstStyle/>
          <a:p>
            <a:pPr>
              <a:defRPr/>
            </a:pPr>
            <a:endParaRPr lang="en-US" dirty="0"/>
          </a:p>
        </p:txBody>
      </p:sp>
      <p:sp>
        <p:nvSpPr>
          <p:cNvPr id="19" name="Content Placeholder 18"/>
          <p:cNvSpPr>
            <a:spLocks noGrp="1"/>
          </p:cNvSpPr>
          <p:nvPr>
            <p:ph sz="quarter" idx="11"/>
          </p:nvPr>
        </p:nvSpPr>
        <p:spPr>
          <a:xfrm>
            <a:off x="1559795" y="5708547"/>
            <a:ext cx="3775075" cy="360843"/>
          </a:xfrm>
          <a:prstGeom prst="rect">
            <a:avLst/>
          </a:prstGeom>
        </p:spPr>
        <p:txBody>
          <a:bodyPr>
            <a:normAutofit/>
          </a:bodyPr>
          <a:lstStyle>
            <a:lvl1pPr marL="0" indent="0">
              <a:buFontTx/>
              <a:buNone/>
              <a:defRPr sz="1400" b="0" i="0" baseline="0">
                <a:solidFill>
                  <a:srgbClr val="FFFFFF"/>
                </a:solidFill>
                <a:latin typeface="Lato Regular"/>
                <a:cs typeface="Lato Regular"/>
              </a:defRPr>
            </a:lvl1pPr>
          </a:lstStyle>
          <a:p>
            <a:pPr lvl="0"/>
            <a:r>
              <a:rPr lang="en-US"/>
              <a:t>Click to edit Master text styles</a:t>
            </a:r>
          </a:p>
        </p:txBody>
      </p:sp>
      <p:sp>
        <p:nvSpPr>
          <p:cNvPr id="18" name="Title 1"/>
          <p:cNvSpPr>
            <a:spLocks noGrp="1"/>
          </p:cNvSpPr>
          <p:nvPr>
            <p:ph type="ctrTitle"/>
          </p:nvPr>
        </p:nvSpPr>
        <p:spPr>
          <a:xfrm>
            <a:off x="285463" y="2421403"/>
            <a:ext cx="7892388" cy="1717460"/>
          </a:xfrm>
          <a:prstGeom prst="rect">
            <a:avLst/>
          </a:prstGeom>
        </p:spPr>
        <p:txBody>
          <a:bodyPr anchor="ctr" anchorCtr="0">
            <a:noAutofit/>
          </a:bodyPr>
          <a:lstStyle>
            <a:lvl1pPr algn="l">
              <a:defRPr sz="5400" b="0" i="0" baseline="0">
                <a:solidFill>
                  <a:schemeClr val="bg1"/>
                </a:solidFill>
                <a:latin typeface="Lato Regular"/>
                <a:cs typeface="Lato Regular"/>
              </a:defRPr>
            </a:lvl1pPr>
          </a:lstStyle>
          <a:p>
            <a:pPr lvl="0"/>
            <a:r>
              <a:rPr lang="en-US"/>
              <a:t>Click to edit Master title style</a:t>
            </a:r>
            <a:endParaRPr lang="en-US" dirty="0"/>
          </a:p>
        </p:txBody>
      </p:sp>
      <p:sp>
        <p:nvSpPr>
          <p:cNvPr id="21" name="Content Placeholder 22"/>
          <p:cNvSpPr>
            <a:spLocks noGrp="1"/>
          </p:cNvSpPr>
          <p:nvPr>
            <p:ph sz="quarter" idx="13"/>
          </p:nvPr>
        </p:nvSpPr>
        <p:spPr>
          <a:xfrm>
            <a:off x="1559795" y="6015319"/>
            <a:ext cx="3775075" cy="336551"/>
          </a:xfrm>
          <a:prstGeom prst="rect">
            <a:avLst/>
          </a:prstGeom>
        </p:spPr>
        <p:txBody>
          <a:bodyPr>
            <a:normAutofit/>
          </a:bodyPr>
          <a:lstStyle>
            <a:lvl1pPr marL="0" indent="0">
              <a:buFontTx/>
              <a:buNone/>
              <a:defRPr sz="1200" b="0" i="0" baseline="0">
                <a:solidFill>
                  <a:srgbClr val="FFFFFF"/>
                </a:solidFill>
                <a:latin typeface="Lato Regular"/>
                <a:cs typeface="Lato Regular"/>
              </a:defRPr>
            </a:lvl1pPr>
          </a:lstStyle>
          <a:p>
            <a:pPr lvl="0"/>
            <a:r>
              <a:rPr lang="en-US"/>
              <a:t>Click to edit Master text styles</a:t>
            </a:r>
          </a:p>
        </p:txBody>
      </p:sp>
      <p:sp>
        <p:nvSpPr>
          <p:cNvPr id="9" name="Content Placeholder 18"/>
          <p:cNvSpPr>
            <a:spLocks noGrp="1"/>
          </p:cNvSpPr>
          <p:nvPr>
            <p:ph sz="quarter" idx="14"/>
          </p:nvPr>
        </p:nvSpPr>
        <p:spPr>
          <a:xfrm>
            <a:off x="1559796" y="5400778"/>
            <a:ext cx="3775075" cy="360843"/>
          </a:xfrm>
          <a:prstGeom prst="rect">
            <a:avLst/>
          </a:prstGeom>
        </p:spPr>
        <p:txBody>
          <a:bodyPr>
            <a:normAutofit/>
          </a:bodyPr>
          <a:lstStyle>
            <a:lvl1pPr marL="0" indent="0">
              <a:buFontTx/>
              <a:buNone/>
              <a:defRPr sz="1400" b="1" i="0" baseline="0">
                <a:solidFill>
                  <a:srgbClr val="FFFFFF"/>
                </a:solidFill>
                <a:latin typeface="Lato Regular"/>
                <a:cs typeface="Lato Regular"/>
              </a:defRPr>
            </a:lvl1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bg>
      <p:bgPr>
        <a:solidFill>
          <a:schemeClr val="accent4"/>
        </a:solidFill>
        <a:effectLst/>
      </p:bgPr>
    </p:bg>
    <p:spTree>
      <p:nvGrpSpPr>
        <p:cNvPr id="1" name=""/>
        <p:cNvGrpSpPr/>
        <p:nvPr/>
      </p:nvGrpSpPr>
      <p:grpSpPr>
        <a:xfrm>
          <a:off x="0" y="0"/>
          <a:ext cx="0" cy="0"/>
          <a:chOff x="0" y="0"/>
          <a:chExt cx="0" cy="0"/>
        </a:xfrm>
      </p:grpSpPr>
      <p:pic>
        <p:nvPicPr>
          <p:cNvPr id="3"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4"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BE3E8D2-C56B-40AF-A962-9E965F793895}" type="slidenum">
              <a:rPr lang="en-US" sz="1400">
                <a:solidFill>
                  <a:srgbClr val="FFFFFF"/>
                </a:solidFill>
              </a:rPr>
              <a:pPr>
                <a:defRPr/>
              </a:pPr>
              <a:t>‹#›</a:t>
            </a:fld>
            <a:endParaRPr lang="en-US" sz="1400" dirty="0">
              <a:solidFill>
                <a:srgbClr val="FFFFFF"/>
              </a:solidFill>
            </a:endParaRPr>
          </a:p>
        </p:txBody>
      </p:sp>
      <p:sp>
        <p:nvSpPr>
          <p:cNvPr id="2" name="Title 1"/>
          <p:cNvSpPr>
            <a:spLocks noGrp="1"/>
          </p:cNvSpPr>
          <p:nvPr>
            <p:ph type="ctrTitle"/>
          </p:nvPr>
        </p:nvSpPr>
        <p:spPr>
          <a:xfrm>
            <a:off x="291406" y="2421403"/>
            <a:ext cx="7892388" cy="1717460"/>
          </a:xfrm>
          <a:prstGeom prst="rect">
            <a:avLst/>
          </a:prstGeom>
        </p:spPr>
        <p:txBody>
          <a:bodyPr anchor="ctr" anchorCtr="0">
            <a:noAutofit/>
          </a:bodyPr>
          <a:lstStyle>
            <a:lvl1pPr algn="l">
              <a:defRPr sz="5400" b="0" i="0">
                <a:solidFill>
                  <a:schemeClr val="bg1"/>
                </a:solidFill>
                <a:latin typeface="Lato Regular"/>
                <a:cs typeface="Lato Regular"/>
              </a:defRPr>
            </a:lvl1pPr>
          </a:lstStyle>
          <a:p>
            <a:pPr lvl="0"/>
            <a:r>
              <a:rPr lang="en-US"/>
              <a:t>Click to edit Master title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ontent Slide">
    <p:spTree>
      <p:nvGrpSpPr>
        <p:cNvPr id="1" name=""/>
        <p:cNvGrpSpPr/>
        <p:nvPr/>
      </p:nvGrpSpPr>
      <p:grpSpPr>
        <a:xfrm>
          <a:off x="0" y="0"/>
          <a:ext cx="0" cy="0"/>
          <a:chOff x="0" y="0"/>
          <a:chExt cx="0" cy="0"/>
        </a:xfrm>
      </p:grpSpPr>
      <p:sp>
        <p:nvSpPr>
          <p:cNvPr id="5" name="TextBox 8"/>
          <p:cNvSpPr txBox="1"/>
          <p:nvPr userDrawn="1"/>
        </p:nvSpPr>
        <p:spPr>
          <a:xfrm>
            <a:off x="-854075" y="3205163"/>
            <a:ext cx="128587" cy="258762"/>
          </a:xfrm>
          <a:prstGeom prst="rect">
            <a:avLst/>
          </a:prstGeom>
          <a:noFill/>
        </p:spPr>
        <p:txBody>
          <a:bodyPr>
            <a:spAutoFit/>
          </a:bodyPr>
          <a:lstStyle/>
          <a:p>
            <a:pPr>
              <a:defRPr/>
            </a:pPr>
            <a:endParaRPr lang="en-US" dirty="0"/>
          </a:p>
        </p:txBody>
      </p:sp>
      <p:sp>
        <p:nvSpPr>
          <p:cNvPr id="6" name="TextBox 31"/>
          <p:cNvSpPr txBox="1"/>
          <p:nvPr userDrawn="1"/>
        </p:nvSpPr>
        <p:spPr>
          <a:xfrm>
            <a:off x="255588" y="6305550"/>
            <a:ext cx="2151062" cy="304800"/>
          </a:xfrm>
          <a:prstGeom prst="rect">
            <a:avLst/>
          </a:prstGeom>
          <a:noFill/>
        </p:spPr>
        <p:txBody>
          <a:bodyPr>
            <a:spAutoFit/>
          </a:bodyPr>
          <a:lstStyle/>
          <a:p>
            <a:r>
              <a:rPr lang="en-US" sz="1400" b="1">
                <a:solidFill>
                  <a:schemeClr val="tx2"/>
                </a:solidFill>
                <a:latin typeface="Lato Regular" pitchFamily="34" charset="0"/>
              </a:rPr>
              <a:t>Rocket Science</a:t>
            </a:r>
          </a:p>
        </p:txBody>
      </p:sp>
      <p:cxnSp>
        <p:nvCxnSpPr>
          <p:cNvPr id="7" name="Straight Connector 8"/>
          <p:cNvCxnSpPr/>
          <p:nvPr userDrawn="1"/>
        </p:nvCxnSpPr>
        <p:spPr>
          <a:xfrm>
            <a:off x="363538" y="6215063"/>
            <a:ext cx="8413750" cy="0"/>
          </a:xfrm>
          <a:prstGeom prst="line">
            <a:avLst/>
          </a:prstGeom>
          <a:ln w="12700">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98418E57-0596-4FE4-B8EA-C2E59CE5B7C9}" type="slidenum">
              <a:rPr lang="en-US" sz="1400"/>
              <a:pPr>
                <a:defRPr/>
              </a:pPr>
              <a:t>‹#›</a:t>
            </a:fld>
            <a:endParaRPr lang="en-US" sz="1400" dirty="0"/>
          </a:p>
        </p:txBody>
      </p:sp>
      <p:sp>
        <p:nvSpPr>
          <p:cNvPr id="14" name="Content Placeholder 18"/>
          <p:cNvSpPr>
            <a:spLocks noGrp="1"/>
          </p:cNvSpPr>
          <p:nvPr>
            <p:ph sz="quarter" idx="12"/>
          </p:nvPr>
        </p:nvSpPr>
        <p:spPr>
          <a:xfrm>
            <a:off x="285462" y="905008"/>
            <a:ext cx="7472241" cy="784634"/>
          </a:xfrm>
          <a:prstGeom prst="rect">
            <a:avLst/>
          </a:prstGeom>
        </p:spPr>
        <p:txBody>
          <a:bodyPr>
            <a:noAutofit/>
          </a:bodyPr>
          <a:lstStyle>
            <a:lvl1pPr marL="36000" marR="0" indent="0" algn="l" defTabSz="457200" rtl="0" eaLnBrk="1" fontAlgn="auto" latinLnBrk="0" hangingPunct="1">
              <a:lnSpc>
                <a:spcPct val="100000"/>
              </a:lnSpc>
              <a:spcBef>
                <a:spcPts val="600"/>
              </a:spcBef>
              <a:spcAft>
                <a:spcPts val="1800"/>
              </a:spcAft>
              <a:buClr>
                <a:schemeClr val="accent1"/>
              </a:buClr>
              <a:buSzPct val="120000"/>
              <a:buFontTx/>
              <a:buNone/>
              <a:tabLst/>
              <a:defRPr sz="4000" baseline="0">
                <a:solidFill>
                  <a:schemeClr val="tx2"/>
                </a:solidFill>
                <a:latin typeface="Lato Regular"/>
                <a:cs typeface="Lato Regular"/>
              </a:defRPr>
            </a:lvl1pPr>
            <a:lvl2pPr marL="457200" marR="0" indent="0" algn="l" defTabSz="457200" rtl="0" eaLnBrk="1" fontAlgn="base" latinLnBrk="0" hangingPunct="1">
              <a:lnSpc>
                <a:spcPct val="100000"/>
              </a:lnSpc>
              <a:spcBef>
                <a:spcPct val="20000"/>
              </a:spcBef>
              <a:spcAft>
                <a:spcPct val="0"/>
              </a:spcAft>
              <a:buClr>
                <a:schemeClr val="accent1"/>
              </a:buClr>
              <a:buSzPct val="115000"/>
              <a:buFont typeface="Arial"/>
              <a:buNone/>
              <a:tabLst/>
              <a:defRPr b="0" i="0">
                <a:solidFill>
                  <a:srgbClr val="1C3E7A"/>
                </a:solidFill>
                <a:latin typeface="Lato Regular"/>
                <a:cs typeface="Lato Regular"/>
              </a:defRPr>
            </a:lvl2pPr>
            <a:lvl3pPr>
              <a:defRPr b="0" i="0">
                <a:solidFill>
                  <a:srgbClr val="1C3E7A"/>
                </a:solidFill>
                <a:latin typeface="Lato Regular"/>
                <a:cs typeface="Lato Regular"/>
              </a:defRPr>
            </a:lvl3pPr>
          </a:lstStyle>
          <a:p>
            <a:pPr lvl="0"/>
            <a:r>
              <a:rPr lang="en-US"/>
              <a:t>Click to edit Master text styles</a:t>
            </a:r>
          </a:p>
        </p:txBody>
      </p:sp>
      <p:sp>
        <p:nvSpPr>
          <p:cNvPr id="13" name="Text Placeholder 20"/>
          <p:cNvSpPr>
            <a:spLocks noGrp="1"/>
          </p:cNvSpPr>
          <p:nvPr>
            <p:ph type="body" sz="quarter" idx="16"/>
          </p:nvPr>
        </p:nvSpPr>
        <p:spPr>
          <a:xfrm>
            <a:off x="285462" y="236255"/>
            <a:ext cx="5363068" cy="367976"/>
          </a:xfrm>
          <a:prstGeom prst="rect">
            <a:avLst/>
          </a:prstGeom>
        </p:spPr>
        <p:txBody>
          <a:bodyPr vert="horz"/>
          <a:lstStyle>
            <a:lvl1pPr marL="0" indent="0">
              <a:buFontTx/>
              <a:buNone/>
              <a:defRPr sz="1400" b="0" i="0" baseline="0">
                <a:solidFill>
                  <a:schemeClr val="accent4"/>
                </a:solidFill>
                <a:latin typeface="Lato Regular"/>
                <a:cs typeface="Lato Regular"/>
              </a:defRPr>
            </a:lvl1pPr>
          </a:lstStyle>
          <a:p>
            <a:pPr lvl="0"/>
            <a:r>
              <a:rPr lang="en-US"/>
              <a:t>Click to edit Master text styles</a:t>
            </a:r>
          </a:p>
        </p:txBody>
      </p:sp>
      <p:sp>
        <p:nvSpPr>
          <p:cNvPr id="9" name="Text Placeholder 11"/>
          <p:cNvSpPr>
            <a:spLocks noGrp="1"/>
          </p:cNvSpPr>
          <p:nvPr>
            <p:ph type="body" sz="quarter" idx="18"/>
          </p:nvPr>
        </p:nvSpPr>
        <p:spPr>
          <a:xfrm>
            <a:off x="285550" y="1823320"/>
            <a:ext cx="7813977" cy="4147666"/>
          </a:xfrm>
          <a:prstGeom prst="rect">
            <a:avLst/>
          </a:prstGeom>
        </p:spPr>
        <p:txBody>
          <a:bodyPr vert="horz"/>
          <a:lstStyle>
            <a:lvl1pPr marL="198000" indent="-234000">
              <a:spcBef>
                <a:spcPts val="672"/>
              </a:spcBef>
              <a:spcAft>
                <a:spcPts val="1200"/>
              </a:spcAft>
              <a:buClr>
                <a:schemeClr val="accent4"/>
              </a:buClr>
              <a:buSzPct val="125000"/>
              <a:defRPr sz="2400" b="0" i="0" baseline="0">
                <a:solidFill>
                  <a:srgbClr val="1C3E7A"/>
                </a:solidFill>
                <a:latin typeface="Lato Regular" panose="020F0502020204030203" pitchFamily="34" charset="0"/>
                <a:cs typeface="Lato Regular" panose="020F0502020204030203" pitchFamily="34" charset="0"/>
              </a:defRPr>
            </a:lvl1pPr>
            <a:lvl2pPr marL="625475" marR="0" indent="-266700" algn="l" defTabSz="457200" rtl="0" eaLnBrk="1" fontAlgn="base" latinLnBrk="0" hangingPunct="1">
              <a:lnSpc>
                <a:spcPct val="100000"/>
              </a:lnSpc>
              <a:spcBef>
                <a:spcPts val="672"/>
              </a:spcBef>
              <a:spcAft>
                <a:spcPts val="1200"/>
              </a:spcAft>
              <a:buClr>
                <a:schemeClr val="accent4"/>
              </a:buClr>
              <a:buSzPct val="125000"/>
              <a:buFont typeface="Arial" charset="0"/>
              <a:buChar char="–"/>
              <a:tabLst/>
              <a:defRPr sz="1800" baseline="0">
                <a:solidFill>
                  <a:schemeClr val="tx2"/>
                </a:solidFill>
                <a:latin typeface="Lato Regular" panose="020F0502020204030203" pitchFamily="34" charset="0"/>
              </a:defRPr>
            </a:lvl2pPr>
          </a:lstStyle>
          <a:p>
            <a:pPr lvl="0"/>
            <a:r>
              <a:rPr lang="en-US"/>
              <a:t>Click to edit Master text styles</a:t>
            </a:r>
          </a:p>
          <a:p>
            <a:pPr lvl="1"/>
            <a:r>
              <a:rPr lang="en-US"/>
              <a:t>Second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accent1"/>
        </a:solidFill>
        <a:effectLst/>
      </p:bgPr>
    </p:bg>
    <p:spTree>
      <p:nvGrpSpPr>
        <p:cNvPr id="1" name=""/>
        <p:cNvGrpSpPr/>
        <p:nvPr/>
      </p:nvGrpSpPr>
      <p:grpSpPr>
        <a:xfrm>
          <a:off x="0" y="0"/>
          <a:ext cx="0" cy="0"/>
          <a:chOff x="0" y="0"/>
          <a:chExt cx="0" cy="0"/>
        </a:xfrm>
      </p:grpSpPr>
      <p:pic>
        <p:nvPicPr>
          <p:cNvPr id="3"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4"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45640AA0-1408-48C3-BC99-575C0D7B1843}" type="slidenum">
              <a:rPr lang="en-US" sz="1400">
                <a:solidFill>
                  <a:srgbClr val="FFFFFF"/>
                </a:solidFill>
              </a:rPr>
              <a:pPr>
                <a:defRPr/>
              </a:pPr>
              <a:t>‹#›</a:t>
            </a:fld>
            <a:endParaRPr lang="en-US" sz="1400" dirty="0">
              <a:solidFill>
                <a:srgbClr val="FFFFFF"/>
              </a:solidFill>
            </a:endParaRPr>
          </a:p>
        </p:txBody>
      </p:sp>
      <p:sp>
        <p:nvSpPr>
          <p:cNvPr id="2" name="Title 1"/>
          <p:cNvSpPr>
            <a:spLocks noGrp="1"/>
          </p:cNvSpPr>
          <p:nvPr>
            <p:ph type="ctrTitle"/>
          </p:nvPr>
        </p:nvSpPr>
        <p:spPr>
          <a:xfrm>
            <a:off x="291406" y="2421403"/>
            <a:ext cx="7892388" cy="1717460"/>
          </a:xfrm>
          <a:prstGeom prst="rect">
            <a:avLst/>
          </a:prstGeom>
        </p:spPr>
        <p:txBody>
          <a:bodyPr anchor="ctr" anchorCtr="0">
            <a:noAutofit/>
          </a:bodyPr>
          <a:lstStyle>
            <a:lvl1pPr algn="l">
              <a:defRPr sz="5400" b="0" i="0">
                <a:solidFill>
                  <a:schemeClr val="bg1"/>
                </a:solidFill>
                <a:latin typeface="Lato Regular"/>
                <a:cs typeface="Lato Regular"/>
              </a:defRPr>
            </a:lvl1pPr>
          </a:lstStyle>
          <a:p>
            <a:pPr lvl="0"/>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Slide">
    <p:spTree>
      <p:nvGrpSpPr>
        <p:cNvPr id="1" name=""/>
        <p:cNvGrpSpPr/>
        <p:nvPr/>
      </p:nvGrpSpPr>
      <p:grpSpPr>
        <a:xfrm>
          <a:off x="0" y="0"/>
          <a:ext cx="0" cy="0"/>
          <a:chOff x="0" y="0"/>
          <a:chExt cx="0" cy="0"/>
        </a:xfrm>
      </p:grpSpPr>
      <p:sp>
        <p:nvSpPr>
          <p:cNvPr id="5" name="TextBox 8"/>
          <p:cNvSpPr txBox="1"/>
          <p:nvPr userDrawn="1"/>
        </p:nvSpPr>
        <p:spPr>
          <a:xfrm>
            <a:off x="-854075" y="3205163"/>
            <a:ext cx="128587" cy="258762"/>
          </a:xfrm>
          <a:prstGeom prst="rect">
            <a:avLst/>
          </a:prstGeom>
          <a:noFill/>
        </p:spPr>
        <p:txBody>
          <a:bodyPr>
            <a:spAutoFit/>
          </a:bodyPr>
          <a:lstStyle/>
          <a:p>
            <a:pPr>
              <a:defRPr/>
            </a:pPr>
            <a:endParaRPr lang="en-US" dirty="0"/>
          </a:p>
        </p:txBody>
      </p:sp>
      <p:sp>
        <p:nvSpPr>
          <p:cNvPr id="6" name="TextBox 31"/>
          <p:cNvSpPr txBox="1"/>
          <p:nvPr userDrawn="1"/>
        </p:nvSpPr>
        <p:spPr>
          <a:xfrm>
            <a:off x="255588" y="6305550"/>
            <a:ext cx="2151062" cy="304800"/>
          </a:xfrm>
          <a:prstGeom prst="rect">
            <a:avLst/>
          </a:prstGeom>
          <a:noFill/>
        </p:spPr>
        <p:txBody>
          <a:bodyPr>
            <a:spAutoFit/>
          </a:bodyPr>
          <a:lstStyle/>
          <a:p>
            <a:r>
              <a:rPr lang="en-US" sz="1400" b="1">
                <a:solidFill>
                  <a:schemeClr val="tx2"/>
                </a:solidFill>
                <a:latin typeface="Lato Regular" pitchFamily="34" charset="0"/>
              </a:rPr>
              <a:t>Rocket Science</a:t>
            </a:r>
          </a:p>
        </p:txBody>
      </p:sp>
      <p:cxnSp>
        <p:nvCxnSpPr>
          <p:cNvPr id="7" name="Straight Connector 8"/>
          <p:cNvCxnSpPr/>
          <p:nvPr userDrawn="1"/>
        </p:nvCxnSpPr>
        <p:spPr>
          <a:xfrm>
            <a:off x="363538" y="6215063"/>
            <a:ext cx="8413750" cy="0"/>
          </a:xfrm>
          <a:prstGeom prst="line">
            <a:avLst/>
          </a:prstGeom>
          <a:ln w="1270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26B09133-6C13-4A34-BBCC-4F205DED1A3F}" type="slidenum">
              <a:rPr lang="en-US" sz="1400"/>
              <a:pPr>
                <a:defRPr/>
              </a:pPr>
              <a:t>‹#›</a:t>
            </a:fld>
            <a:endParaRPr lang="en-US" sz="1400" dirty="0"/>
          </a:p>
        </p:txBody>
      </p:sp>
      <p:sp>
        <p:nvSpPr>
          <p:cNvPr id="14" name="Content Placeholder 18"/>
          <p:cNvSpPr>
            <a:spLocks noGrp="1"/>
          </p:cNvSpPr>
          <p:nvPr>
            <p:ph sz="quarter" idx="12"/>
          </p:nvPr>
        </p:nvSpPr>
        <p:spPr>
          <a:xfrm>
            <a:off x="285462" y="905008"/>
            <a:ext cx="7814065" cy="784634"/>
          </a:xfrm>
          <a:prstGeom prst="rect">
            <a:avLst/>
          </a:prstGeom>
        </p:spPr>
        <p:txBody>
          <a:bodyPr>
            <a:noAutofit/>
          </a:bodyPr>
          <a:lstStyle>
            <a:lvl1pPr marL="36000" marR="0" indent="0" algn="l" defTabSz="457200" rtl="0" eaLnBrk="1" fontAlgn="auto" latinLnBrk="0" hangingPunct="1">
              <a:lnSpc>
                <a:spcPct val="100000"/>
              </a:lnSpc>
              <a:spcBef>
                <a:spcPts val="600"/>
              </a:spcBef>
              <a:spcAft>
                <a:spcPts val="1800"/>
              </a:spcAft>
              <a:buClr>
                <a:schemeClr val="accent1"/>
              </a:buClr>
              <a:buSzPct val="120000"/>
              <a:buFontTx/>
              <a:buNone/>
              <a:tabLst/>
              <a:defRPr sz="4000" baseline="0">
                <a:solidFill>
                  <a:schemeClr val="tx2"/>
                </a:solidFill>
                <a:latin typeface="Lato Regular"/>
                <a:cs typeface="Lato Regular"/>
              </a:defRPr>
            </a:lvl1pPr>
            <a:lvl2pPr marL="457200" marR="0" indent="0" algn="l" defTabSz="457200" rtl="0" eaLnBrk="1" fontAlgn="base" latinLnBrk="0" hangingPunct="1">
              <a:lnSpc>
                <a:spcPct val="100000"/>
              </a:lnSpc>
              <a:spcBef>
                <a:spcPct val="20000"/>
              </a:spcBef>
              <a:spcAft>
                <a:spcPct val="0"/>
              </a:spcAft>
              <a:buClr>
                <a:schemeClr val="accent1"/>
              </a:buClr>
              <a:buSzPct val="115000"/>
              <a:buFont typeface="Arial"/>
              <a:buNone/>
              <a:tabLst/>
              <a:defRPr b="0" i="0">
                <a:solidFill>
                  <a:srgbClr val="1C3E7A"/>
                </a:solidFill>
                <a:latin typeface="Lato Regular"/>
                <a:cs typeface="Lato Regular"/>
              </a:defRPr>
            </a:lvl2pPr>
            <a:lvl3pPr>
              <a:defRPr b="0" i="0">
                <a:solidFill>
                  <a:srgbClr val="1C3E7A"/>
                </a:solidFill>
                <a:latin typeface="Lato Regular"/>
                <a:cs typeface="Lato Regular"/>
              </a:defRPr>
            </a:lvl3pPr>
          </a:lstStyle>
          <a:p>
            <a:pPr lvl="0"/>
            <a:r>
              <a:rPr lang="en-US"/>
              <a:t>Click to edit Master text styles</a:t>
            </a:r>
          </a:p>
        </p:txBody>
      </p:sp>
      <p:sp>
        <p:nvSpPr>
          <p:cNvPr id="12" name="Text Placeholder 11"/>
          <p:cNvSpPr>
            <a:spLocks noGrp="1"/>
          </p:cNvSpPr>
          <p:nvPr>
            <p:ph type="body" sz="quarter" idx="18"/>
          </p:nvPr>
        </p:nvSpPr>
        <p:spPr>
          <a:xfrm>
            <a:off x="285550" y="1823320"/>
            <a:ext cx="7813977" cy="4147666"/>
          </a:xfrm>
          <a:prstGeom prst="rect">
            <a:avLst/>
          </a:prstGeom>
        </p:spPr>
        <p:txBody>
          <a:bodyPr vert="horz"/>
          <a:lstStyle>
            <a:lvl1pPr marL="198000" indent="-234000">
              <a:spcBef>
                <a:spcPts val="672"/>
              </a:spcBef>
              <a:spcAft>
                <a:spcPts val="1200"/>
              </a:spcAft>
              <a:buClr>
                <a:schemeClr val="accent1"/>
              </a:buClr>
              <a:buSzPct val="125000"/>
              <a:defRPr sz="2400" b="0" i="0" baseline="0">
                <a:solidFill>
                  <a:srgbClr val="1C3E7A"/>
                </a:solidFill>
                <a:latin typeface="Lato Regular" panose="020F0502020204030203" pitchFamily="34" charset="0"/>
                <a:cs typeface="Lato Regular" panose="020F0502020204030203" pitchFamily="34" charset="0"/>
              </a:defRPr>
            </a:lvl1pPr>
            <a:lvl2pPr marL="625475" marR="0" indent="-266700" algn="l" defTabSz="457200" rtl="0" eaLnBrk="1" fontAlgn="base" latinLnBrk="0" hangingPunct="1">
              <a:lnSpc>
                <a:spcPct val="100000"/>
              </a:lnSpc>
              <a:spcBef>
                <a:spcPts val="672"/>
              </a:spcBef>
              <a:spcAft>
                <a:spcPts val="1200"/>
              </a:spcAft>
              <a:buClr>
                <a:schemeClr val="accent1"/>
              </a:buClr>
              <a:buSzPct val="125000"/>
              <a:buFont typeface="Arial" charset="0"/>
              <a:buChar char="–"/>
              <a:tabLst/>
              <a:defRPr sz="1800" baseline="0">
                <a:solidFill>
                  <a:schemeClr val="tx2"/>
                </a:solidFill>
                <a:latin typeface="Lato Regular" panose="020F0502020204030203" pitchFamily="34" charset="0"/>
              </a:defRPr>
            </a:lvl2pPr>
          </a:lstStyle>
          <a:p>
            <a:pPr lvl="0"/>
            <a:r>
              <a:rPr lang="en-US"/>
              <a:t>Click to edit Master text styles</a:t>
            </a:r>
          </a:p>
          <a:p>
            <a:pPr lvl="1"/>
            <a:r>
              <a:rPr lang="en-US"/>
              <a:t>Second level</a:t>
            </a:r>
          </a:p>
        </p:txBody>
      </p:sp>
      <p:sp>
        <p:nvSpPr>
          <p:cNvPr id="13" name="Text Placeholder 20"/>
          <p:cNvSpPr>
            <a:spLocks noGrp="1"/>
          </p:cNvSpPr>
          <p:nvPr>
            <p:ph type="body" sz="quarter" idx="16"/>
          </p:nvPr>
        </p:nvSpPr>
        <p:spPr>
          <a:xfrm>
            <a:off x="285462" y="236255"/>
            <a:ext cx="5363068" cy="367976"/>
          </a:xfrm>
          <a:prstGeom prst="rect">
            <a:avLst/>
          </a:prstGeom>
        </p:spPr>
        <p:txBody>
          <a:bodyPr vert="horz"/>
          <a:lstStyle>
            <a:lvl1pPr marL="0" indent="0">
              <a:buFontTx/>
              <a:buNone/>
              <a:defRPr sz="1400" b="0" i="0" baseline="0">
                <a:solidFill>
                  <a:schemeClr val="accent1"/>
                </a:solidFill>
                <a:latin typeface="Lato Regular"/>
                <a:cs typeface="Lato Regular"/>
              </a:defRPr>
            </a:lvl1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2"/>
        </a:solidFill>
        <a:effectLst/>
      </p:bgPr>
    </p:bg>
    <p:spTree>
      <p:nvGrpSpPr>
        <p:cNvPr id="1" name=""/>
        <p:cNvGrpSpPr/>
        <p:nvPr/>
      </p:nvGrpSpPr>
      <p:grpSpPr>
        <a:xfrm>
          <a:off x="0" y="0"/>
          <a:ext cx="0" cy="0"/>
          <a:chOff x="0" y="0"/>
          <a:chExt cx="0" cy="0"/>
        </a:xfrm>
      </p:grpSpPr>
      <p:pic>
        <p:nvPicPr>
          <p:cNvPr id="6"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7" name="TextBox 7"/>
          <p:cNvSpPr txBox="1"/>
          <p:nvPr userDrawn="1"/>
        </p:nvSpPr>
        <p:spPr>
          <a:xfrm>
            <a:off x="-854075" y="3094038"/>
            <a:ext cx="184150" cy="369887"/>
          </a:xfrm>
          <a:prstGeom prst="rect">
            <a:avLst/>
          </a:prstGeom>
          <a:noFill/>
        </p:spPr>
        <p:txBody>
          <a:bodyPr wrap="none">
            <a:spAutoFit/>
          </a:bodyPr>
          <a:lstStyle/>
          <a:p>
            <a:pPr>
              <a:defRPr/>
            </a:pPr>
            <a:endParaRPr lang="en-US" dirty="0"/>
          </a:p>
        </p:txBody>
      </p:sp>
      <p:sp>
        <p:nvSpPr>
          <p:cNvPr id="19" name="Content Placeholder 18"/>
          <p:cNvSpPr>
            <a:spLocks noGrp="1"/>
          </p:cNvSpPr>
          <p:nvPr>
            <p:ph sz="quarter" idx="11"/>
          </p:nvPr>
        </p:nvSpPr>
        <p:spPr>
          <a:xfrm>
            <a:off x="1559795" y="5708547"/>
            <a:ext cx="3775075" cy="360843"/>
          </a:xfrm>
          <a:prstGeom prst="rect">
            <a:avLst/>
          </a:prstGeom>
        </p:spPr>
        <p:txBody>
          <a:bodyPr>
            <a:normAutofit/>
          </a:bodyPr>
          <a:lstStyle>
            <a:lvl1pPr marL="0" indent="0">
              <a:buFontTx/>
              <a:buNone/>
              <a:defRPr sz="1400" b="0" i="0" baseline="0">
                <a:solidFill>
                  <a:srgbClr val="FFFFFF"/>
                </a:solidFill>
                <a:latin typeface="Lato Regular"/>
                <a:cs typeface="Lato Regular"/>
              </a:defRPr>
            </a:lvl1pPr>
          </a:lstStyle>
          <a:p>
            <a:pPr lvl="0"/>
            <a:r>
              <a:rPr lang="en-US"/>
              <a:t>Click to edit Master text styles</a:t>
            </a:r>
          </a:p>
        </p:txBody>
      </p:sp>
      <p:sp>
        <p:nvSpPr>
          <p:cNvPr id="18" name="Title 1"/>
          <p:cNvSpPr>
            <a:spLocks noGrp="1"/>
          </p:cNvSpPr>
          <p:nvPr>
            <p:ph type="ctrTitle"/>
          </p:nvPr>
        </p:nvSpPr>
        <p:spPr>
          <a:xfrm>
            <a:off x="285463" y="2421403"/>
            <a:ext cx="7892388" cy="1717460"/>
          </a:xfrm>
          <a:prstGeom prst="rect">
            <a:avLst/>
          </a:prstGeom>
        </p:spPr>
        <p:txBody>
          <a:bodyPr anchor="ctr" anchorCtr="0">
            <a:noAutofit/>
          </a:bodyPr>
          <a:lstStyle>
            <a:lvl1pPr algn="l">
              <a:defRPr sz="5400" b="0" i="0" baseline="0">
                <a:solidFill>
                  <a:schemeClr val="bg1"/>
                </a:solidFill>
                <a:latin typeface="Lato Regular"/>
                <a:cs typeface="Lato Regular"/>
              </a:defRPr>
            </a:lvl1pPr>
          </a:lstStyle>
          <a:p>
            <a:pPr lvl="0"/>
            <a:r>
              <a:rPr lang="en-US"/>
              <a:t>Click to edit Master title style</a:t>
            </a:r>
            <a:endParaRPr lang="en-US" dirty="0"/>
          </a:p>
        </p:txBody>
      </p:sp>
      <p:sp>
        <p:nvSpPr>
          <p:cNvPr id="21" name="Content Placeholder 22"/>
          <p:cNvSpPr>
            <a:spLocks noGrp="1"/>
          </p:cNvSpPr>
          <p:nvPr>
            <p:ph sz="quarter" idx="13"/>
          </p:nvPr>
        </p:nvSpPr>
        <p:spPr>
          <a:xfrm>
            <a:off x="1559795" y="6015319"/>
            <a:ext cx="3775075" cy="336551"/>
          </a:xfrm>
          <a:prstGeom prst="rect">
            <a:avLst/>
          </a:prstGeom>
        </p:spPr>
        <p:txBody>
          <a:bodyPr>
            <a:normAutofit/>
          </a:bodyPr>
          <a:lstStyle>
            <a:lvl1pPr marL="0" indent="0">
              <a:buFontTx/>
              <a:buNone/>
              <a:defRPr sz="1200" b="0" i="0" baseline="0">
                <a:solidFill>
                  <a:srgbClr val="FFFFFF"/>
                </a:solidFill>
                <a:latin typeface="Lato Regular"/>
                <a:cs typeface="Lato Regular"/>
              </a:defRPr>
            </a:lvl1pPr>
          </a:lstStyle>
          <a:p>
            <a:pPr lvl="0"/>
            <a:r>
              <a:rPr lang="en-US"/>
              <a:t>Click to edit Master text styles</a:t>
            </a:r>
          </a:p>
        </p:txBody>
      </p:sp>
      <p:sp>
        <p:nvSpPr>
          <p:cNvPr id="9" name="Content Placeholder 18"/>
          <p:cNvSpPr>
            <a:spLocks noGrp="1"/>
          </p:cNvSpPr>
          <p:nvPr>
            <p:ph sz="quarter" idx="14"/>
          </p:nvPr>
        </p:nvSpPr>
        <p:spPr>
          <a:xfrm>
            <a:off x="1559796" y="5400778"/>
            <a:ext cx="3775075" cy="360843"/>
          </a:xfrm>
          <a:prstGeom prst="rect">
            <a:avLst/>
          </a:prstGeom>
        </p:spPr>
        <p:txBody>
          <a:bodyPr>
            <a:normAutofit/>
          </a:bodyPr>
          <a:lstStyle>
            <a:lvl1pPr marL="0" indent="0">
              <a:buFontTx/>
              <a:buNone/>
              <a:defRPr sz="1400" b="1" i="0" baseline="0">
                <a:solidFill>
                  <a:srgbClr val="FFFFFF"/>
                </a:solidFill>
                <a:latin typeface="Lato Regular"/>
                <a:cs typeface="Lato Regular"/>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chemeClr val="accent2"/>
        </a:solidFill>
        <a:effectLst/>
      </p:bgPr>
    </p:bg>
    <p:spTree>
      <p:nvGrpSpPr>
        <p:cNvPr id="1" name=""/>
        <p:cNvGrpSpPr/>
        <p:nvPr/>
      </p:nvGrpSpPr>
      <p:grpSpPr>
        <a:xfrm>
          <a:off x="0" y="0"/>
          <a:ext cx="0" cy="0"/>
          <a:chOff x="0" y="0"/>
          <a:chExt cx="0" cy="0"/>
        </a:xfrm>
      </p:grpSpPr>
      <p:pic>
        <p:nvPicPr>
          <p:cNvPr id="3"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4"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5EA1070F-7C02-4ED8-93BA-9DBA0F7DC59D}" type="slidenum">
              <a:rPr lang="en-US" sz="1400">
                <a:solidFill>
                  <a:srgbClr val="FFFFFF"/>
                </a:solidFill>
              </a:rPr>
              <a:pPr>
                <a:defRPr/>
              </a:pPr>
              <a:t>‹#›</a:t>
            </a:fld>
            <a:endParaRPr lang="en-US" sz="1400" dirty="0">
              <a:solidFill>
                <a:srgbClr val="FFFFFF"/>
              </a:solidFill>
            </a:endParaRPr>
          </a:p>
        </p:txBody>
      </p:sp>
      <p:sp>
        <p:nvSpPr>
          <p:cNvPr id="2" name="Title 1"/>
          <p:cNvSpPr>
            <a:spLocks noGrp="1"/>
          </p:cNvSpPr>
          <p:nvPr>
            <p:ph type="ctrTitle"/>
          </p:nvPr>
        </p:nvSpPr>
        <p:spPr>
          <a:xfrm>
            <a:off x="291406" y="2421403"/>
            <a:ext cx="7892388" cy="1717460"/>
          </a:xfrm>
          <a:prstGeom prst="rect">
            <a:avLst/>
          </a:prstGeom>
        </p:spPr>
        <p:txBody>
          <a:bodyPr anchor="ctr" anchorCtr="0">
            <a:noAutofit/>
          </a:bodyPr>
          <a:lstStyle>
            <a:lvl1pPr algn="l">
              <a:defRPr sz="5400" b="0" i="0">
                <a:solidFill>
                  <a:schemeClr val="bg1"/>
                </a:solidFill>
                <a:latin typeface="Lato Regular"/>
                <a:cs typeface="Lato Regular"/>
              </a:defRPr>
            </a:lvl1pPr>
          </a:lstStyle>
          <a:p>
            <a:pPr lvl="0"/>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ntent Slide">
    <p:spTree>
      <p:nvGrpSpPr>
        <p:cNvPr id="1" name=""/>
        <p:cNvGrpSpPr/>
        <p:nvPr/>
      </p:nvGrpSpPr>
      <p:grpSpPr>
        <a:xfrm>
          <a:off x="0" y="0"/>
          <a:ext cx="0" cy="0"/>
          <a:chOff x="0" y="0"/>
          <a:chExt cx="0" cy="0"/>
        </a:xfrm>
      </p:grpSpPr>
      <p:sp>
        <p:nvSpPr>
          <p:cNvPr id="5" name="TextBox 8"/>
          <p:cNvSpPr txBox="1"/>
          <p:nvPr userDrawn="1"/>
        </p:nvSpPr>
        <p:spPr>
          <a:xfrm>
            <a:off x="-854075" y="3205163"/>
            <a:ext cx="128587" cy="258762"/>
          </a:xfrm>
          <a:prstGeom prst="rect">
            <a:avLst/>
          </a:prstGeom>
          <a:noFill/>
        </p:spPr>
        <p:txBody>
          <a:bodyPr>
            <a:spAutoFit/>
          </a:bodyPr>
          <a:lstStyle/>
          <a:p>
            <a:pPr>
              <a:defRPr/>
            </a:pPr>
            <a:endParaRPr lang="en-US" dirty="0"/>
          </a:p>
        </p:txBody>
      </p:sp>
      <p:sp>
        <p:nvSpPr>
          <p:cNvPr id="6" name="TextBox 31"/>
          <p:cNvSpPr txBox="1"/>
          <p:nvPr userDrawn="1"/>
        </p:nvSpPr>
        <p:spPr>
          <a:xfrm>
            <a:off x="255588" y="6305550"/>
            <a:ext cx="2151062" cy="304800"/>
          </a:xfrm>
          <a:prstGeom prst="rect">
            <a:avLst/>
          </a:prstGeom>
          <a:noFill/>
        </p:spPr>
        <p:txBody>
          <a:bodyPr>
            <a:spAutoFit/>
          </a:bodyPr>
          <a:lstStyle/>
          <a:p>
            <a:r>
              <a:rPr lang="en-US" sz="1400" b="1">
                <a:solidFill>
                  <a:schemeClr val="tx2"/>
                </a:solidFill>
                <a:latin typeface="Lato Regular" pitchFamily="34" charset="0"/>
              </a:rPr>
              <a:t>Rocket Science</a:t>
            </a:r>
          </a:p>
        </p:txBody>
      </p:sp>
      <p:cxnSp>
        <p:nvCxnSpPr>
          <p:cNvPr id="7" name="Straight Connector 8"/>
          <p:cNvCxnSpPr/>
          <p:nvPr userDrawn="1"/>
        </p:nvCxnSpPr>
        <p:spPr>
          <a:xfrm>
            <a:off x="363538" y="6215063"/>
            <a:ext cx="8413750" cy="0"/>
          </a:xfrm>
          <a:prstGeom prst="line">
            <a:avLst/>
          </a:prstGeom>
          <a:ln w="1270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058B5127-8C51-46D7-91FA-81B51D2AF85D}" type="slidenum">
              <a:rPr lang="en-US" sz="1400"/>
              <a:pPr>
                <a:defRPr/>
              </a:pPr>
              <a:t>‹#›</a:t>
            </a:fld>
            <a:endParaRPr lang="en-US" sz="1400" dirty="0"/>
          </a:p>
        </p:txBody>
      </p:sp>
      <p:sp>
        <p:nvSpPr>
          <p:cNvPr id="14" name="Content Placeholder 18"/>
          <p:cNvSpPr>
            <a:spLocks noGrp="1"/>
          </p:cNvSpPr>
          <p:nvPr>
            <p:ph sz="quarter" idx="12"/>
          </p:nvPr>
        </p:nvSpPr>
        <p:spPr>
          <a:xfrm>
            <a:off x="285462" y="905007"/>
            <a:ext cx="8583901" cy="824623"/>
          </a:xfrm>
          <a:prstGeom prst="rect">
            <a:avLst/>
          </a:prstGeom>
        </p:spPr>
        <p:txBody>
          <a:bodyPr>
            <a:noAutofit/>
          </a:bodyPr>
          <a:lstStyle>
            <a:lvl1pPr marL="36000" marR="0" indent="0" algn="l" defTabSz="457200" rtl="0" eaLnBrk="1" fontAlgn="auto" latinLnBrk="0" hangingPunct="1">
              <a:lnSpc>
                <a:spcPct val="100000"/>
              </a:lnSpc>
              <a:spcBef>
                <a:spcPts val="600"/>
              </a:spcBef>
              <a:spcAft>
                <a:spcPts val="1800"/>
              </a:spcAft>
              <a:buClr>
                <a:schemeClr val="accent1"/>
              </a:buClr>
              <a:buSzPct val="120000"/>
              <a:buFontTx/>
              <a:buNone/>
              <a:tabLst/>
              <a:defRPr sz="4000" baseline="0">
                <a:solidFill>
                  <a:schemeClr val="tx2"/>
                </a:solidFill>
                <a:latin typeface="Lato Regular"/>
                <a:cs typeface="Lato Regular"/>
              </a:defRPr>
            </a:lvl1pPr>
            <a:lvl2pPr marL="457200" marR="0" indent="0" algn="l" defTabSz="457200" rtl="0" eaLnBrk="1" fontAlgn="base" latinLnBrk="0" hangingPunct="1">
              <a:lnSpc>
                <a:spcPct val="100000"/>
              </a:lnSpc>
              <a:spcBef>
                <a:spcPct val="20000"/>
              </a:spcBef>
              <a:spcAft>
                <a:spcPct val="0"/>
              </a:spcAft>
              <a:buClr>
                <a:schemeClr val="accent1"/>
              </a:buClr>
              <a:buSzPct val="115000"/>
              <a:buFont typeface="Arial"/>
              <a:buNone/>
              <a:tabLst/>
              <a:defRPr b="0" i="0">
                <a:solidFill>
                  <a:srgbClr val="1C3E7A"/>
                </a:solidFill>
                <a:latin typeface="Lato Regular"/>
                <a:cs typeface="Lato Regular"/>
              </a:defRPr>
            </a:lvl2pPr>
            <a:lvl3pPr>
              <a:defRPr b="0" i="0">
                <a:solidFill>
                  <a:srgbClr val="1C3E7A"/>
                </a:solidFill>
                <a:latin typeface="Lato Regular"/>
                <a:cs typeface="Lato Regular"/>
              </a:defRPr>
            </a:lvl3pPr>
          </a:lstStyle>
          <a:p>
            <a:pPr lvl="0"/>
            <a:r>
              <a:rPr lang="en-US"/>
              <a:t>Click to edit Master text styles</a:t>
            </a:r>
          </a:p>
        </p:txBody>
      </p:sp>
      <p:sp>
        <p:nvSpPr>
          <p:cNvPr id="13" name="Text Placeholder 20"/>
          <p:cNvSpPr>
            <a:spLocks noGrp="1"/>
          </p:cNvSpPr>
          <p:nvPr>
            <p:ph type="body" sz="quarter" idx="16" hasCustomPrompt="1"/>
          </p:nvPr>
        </p:nvSpPr>
        <p:spPr>
          <a:xfrm>
            <a:off x="285462" y="236255"/>
            <a:ext cx="5363068" cy="367976"/>
          </a:xfrm>
          <a:prstGeom prst="rect">
            <a:avLst/>
          </a:prstGeom>
        </p:spPr>
        <p:txBody>
          <a:bodyPr vert="horz"/>
          <a:lstStyle>
            <a:lvl1pPr marL="0" indent="0">
              <a:buFontTx/>
              <a:buNone/>
              <a:defRPr sz="1400" b="0" i="0" baseline="0">
                <a:solidFill>
                  <a:schemeClr val="accent2"/>
                </a:solidFill>
                <a:latin typeface="Lato Regular"/>
                <a:cs typeface="Lato Regular"/>
              </a:defRPr>
            </a:lvl1pPr>
          </a:lstStyle>
          <a:p>
            <a:pPr lvl="0"/>
            <a:r>
              <a:rPr lang="en-US" dirty="0" err="1"/>
              <a:t>Redbridge</a:t>
            </a:r>
            <a:r>
              <a:rPr lang="en-US" dirty="0"/>
              <a:t> VCS Consultation</a:t>
            </a:r>
          </a:p>
        </p:txBody>
      </p:sp>
      <p:sp>
        <p:nvSpPr>
          <p:cNvPr id="9" name="Text Placeholder 11"/>
          <p:cNvSpPr>
            <a:spLocks noGrp="1"/>
          </p:cNvSpPr>
          <p:nvPr>
            <p:ph type="body" sz="quarter" idx="18"/>
          </p:nvPr>
        </p:nvSpPr>
        <p:spPr>
          <a:xfrm>
            <a:off x="285550" y="1823320"/>
            <a:ext cx="8583813" cy="4147666"/>
          </a:xfrm>
          <a:prstGeom prst="rect">
            <a:avLst/>
          </a:prstGeom>
        </p:spPr>
        <p:txBody>
          <a:bodyPr vert="horz"/>
          <a:lstStyle>
            <a:lvl1pPr marL="198000" indent="-234000">
              <a:spcBef>
                <a:spcPts val="672"/>
              </a:spcBef>
              <a:spcAft>
                <a:spcPts val="1200"/>
              </a:spcAft>
              <a:buClr>
                <a:schemeClr val="accent2"/>
              </a:buClr>
              <a:buSzPct val="125000"/>
              <a:defRPr sz="2400" b="0" i="0" baseline="0">
                <a:solidFill>
                  <a:srgbClr val="1C3E7A"/>
                </a:solidFill>
                <a:latin typeface="Lato Regular" panose="020F0502020204030203" pitchFamily="34" charset="0"/>
                <a:cs typeface="Lato Regular" panose="020F0502020204030203" pitchFamily="34" charset="0"/>
              </a:defRPr>
            </a:lvl1pPr>
            <a:lvl2pPr marL="625475" marR="0" indent="-266700" algn="l" defTabSz="457200" rtl="0" eaLnBrk="1" fontAlgn="base" latinLnBrk="0" hangingPunct="1">
              <a:lnSpc>
                <a:spcPct val="100000"/>
              </a:lnSpc>
              <a:spcBef>
                <a:spcPts val="672"/>
              </a:spcBef>
              <a:spcAft>
                <a:spcPts val="1200"/>
              </a:spcAft>
              <a:buClr>
                <a:schemeClr val="accent2"/>
              </a:buClr>
              <a:buSzPct val="125000"/>
              <a:buFont typeface="Arial" charset="0"/>
              <a:buChar char="–"/>
              <a:tabLst/>
              <a:defRPr sz="1800" baseline="0">
                <a:solidFill>
                  <a:schemeClr val="tx2"/>
                </a:solidFill>
                <a:latin typeface="Lato Regular" panose="020F0502020204030203" pitchFamily="34" charset="0"/>
              </a:defRPr>
            </a:lvl2pPr>
          </a:lstStyle>
          <a:p>
            <a:pPr lvl="0"/>
            <a:r>
              <a:rPr lang="en-US"/>
              <a:t>Click to edit Master text styles</a:t>
            </a:r>
          </a:p>
          <a:p>
            <a:pPr lvl="1"/>
            <a:r>
              <a:rPr lang="en-US"/>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3"/>
        </a:solidFill>
        <a:effectLst/>
      </p:bgPr>
    </p:bg>
    <p:spTree>
      <p:nvGrpSpPr>
        <p:cNvPr id="1" name=""/>
        <p:cNvGrpSpPr/>
        <p:nvPr/>
      </p:nvGrpSpPr>
      <p:grpSpPr>
        <a:xfrm>
          <a:off x="0" y="0"/>
          <a:ext cx="0" cy="0"/>
          <a:chOff x="0" y="0"/>
          <a:chExt cx="0" cy="0"/>
        </a:xfrm>
      </p:grpSpPr>
      <p:pic>
        <p:nvPicPr>
          <p:cNvPr id="6"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7" name="TextBox 7"/>
          <p:cNvSpPr txBox="1"/>
          <p:nvPr userDrawn="1"/>
        </p:nvSpPr>
        <p:spPr>
          <a:xfrm>
            <a:off x="-854075" y="3094038"/>
            <a:ext cx="184150" cy="369887"/>
          </a:xfrm>
          <a:prstGeom prst="rect">
            <a:avLst/>
          </a:prstGeom>
          <a:noFill/>
        </p:spPr>
        <p:txBody>
          <a:bodyPr wrap="none">
            <a:spAutoFit/>
          </a:bodyPr>
          <a:lstStyle/>
          <a:p>
            <a:pPr>
              <a:defRPr/>
            </a:pPr>
            <a:endParaRPr lang="en-US" dirty="0"/>
          </a:p>
        </p:txBody>
      </p:sp>
      <p:sp>
        <p:nvSpPr>
          <p:cNvPr id="19" name="Content Placeholder 18"/>
          <p:cNvSpPr>
            <a:spLocks noGrp="1"/>
          </p:cNvSpPr>
          <p:nvPr>
            <p:ph sz="quarter" idx="11"/>
          </p:nvPr>
        </p:nvSpPr>
        <p:spPr>
          <a:xfrm>
            <a:off x="1559795" y="5708547"/>
            <a:ext cx="3775075" cy="360843"/>
          </a:xfrm>
          <a:prstGeom prst="rect">
            <a:avLst/>
          </a:prstGeom>
        </p:spPr>
        <p:txBody>
          <a:bodyPr>
            <a:normAutofit/>
          </a:bodyPr>
          <a:lstStyle>
            <a:lvl1pPr marL="0" indent="0">
              <a:buFontTx/>
              <a:buNone/>
              <a:defRPr sz="1400" b="0" i="0" baseline="0">
                <a:solidFill>
                  <a:srgbClr val="FFFFFF"/>
                </a:solidFill>
                <a:latin typeface="Lato Regular"/>
                <a:cs typeface="Lato Regular"/>
              </a:defRPr>
            </a:lvl1pPr>
          </a:lstStyle>
          <a:p>
            <a:pPr lvl="0"/>
            <a:r>
              <a:rPr lang="en-US"/>
              <a:t>Click to edit Master text styles</a:t>
            </a:r>
          </a:p>
        </p:txBody>
      </p:sp>
      <p:sp>
        <p:nvSpPr>
          <p:cNvPr id="18" name="Title 1"/>
          <p:cNvSpPr>
            <a:spLocks noGrp="1"/>
          </p:cNvSpPr>
          <p:nvPr>
            <p:ph type="ctrTitle"/>
          </p:nvPr>
        </p:nvSpPr>
        <p:spPr>
          <a:xfrm>
            <a:off x="285463" y="2421403"/>
            <a:ext cx="7892388" cy="1717460"/>
          </a:xfrm>
          <a:prstGeom prst="rect">
            <a:avLst/>
          </a:prstGeom>
        </p:spPr>
        <p:txBody>
          <a:bodyPr anchor="ctr" anchorCtr="0">
            <a:noAutofit/>
          </a:bodyPr>
          <a:lstStyle>
            <a:lvl1pPr algn="l">
              <a:defRPr sz="5400" b="0" i="0" baseline="0">
                <a:solidFill>
                  <a:schemeClr val="bg1"/>
                </a:solidFill>
                <a:latin typeface="Lato Regular"/>
                <a:cs typeface="Lato Regular"/>
              </a:defRPr>
            </a:lvl1pPr>
          </a:lstStyle>
          <a:p>
            <a:pPr lvl="0"/>
            <a:r>
              <a:rPr lang="en-US"/>
              <a:t>Click to edit Master title style</a:t>
            </a:r>
            <a:endParaRPr lang="en-US" dirty="0"/>
          </a:p>
        </p:txBody>
      </p:sp>
      <p:sp>
        <p:nvSpPr>
          <p:cNvPr id="21" name="Content Placeholder 22"/>
          <p:cNvSpPr>
            <a:spLocks noGrp="1"/>
          </p:cNvSpPr>
          <p:nvPr>
            <p:ph sz="quarter" idx="13"/>
          </p:nvPr>
        </p:nvSpPr>
        <p:spPr>
          <a:xfrm>
            <a:off x="1559795" y="6015319"/>
            <a:ext cx="3775075" cy="336551"/>
          </a:xfrm>
          <a:prstGeom prst="rect">
            <a:avLst/>
          </a:prstGeom>
        </p:spPr>
        <p:txBody>
          <a:bodyPr>
            <a:normAutofit/>
          </a:bodyPr>
          <a:lstStyle>
            <a:lvl1pPr marL="0" indent="0">
              <a:buFontTx/>
              <a:buNone/>
              <a:defRPr sz="1200" b="0" i="0" baseline="0">
                <a:solidFill>
                  <a:srgbClr val="FFFFFF"/>
                </a:solidFill>
                <a:latin typeface="Lato Regular"/>
                <a:cs typeface="Lato Regular"/>
              </a:defRPr>
            </a:lvl1pPr>
          </a:lstStyle>
          <a:p>
            <a:pPr lvl="0"/>
            <a:r>
              <a:rPr lang="en-US"/>
              <a:t>Click to edit Master text styles</a:t>
            </a:r>
          </a:p>
        </p:txBody>
      </p:sp>
      <p:sp>
        <p:nvSpPr>
          <p:cNvPr id="9" name="Content Placeholder 18"/>
          <p:cNvSpPr>
            <a:spLocks noGrp="1"/>
          </p:cNvSpPr>
          <p:nvPr>
            <p:ph sz="quarter" idx="14"/>
          </p:nvPr>
        </p:nvSpPr>
        <p:spPr>
          <a:xfrm>
            <a:off x="1559796" y="5400778"/>
            <a:ext cx="3775075" cy="360843"/>
          </a:xfrm>
          <a:prstGeom prst="rect">
            <a:avLst/>
          </a:prstGeom>
        </p:spPr>
        <p:txBody>
          <a:bodyPr>
            <a:normAutofit/>
          </a:bodyPr>
          <a:lstStyle>
            <a:lvl1pPr marL="0" indent="0">
              <a:buFontTx/>
              <a:buNone/>
              <a:defRPr sz="1400" b="1" i="0" baseline="0">
                <a:solidFill>
                  <a:srgbClr val="FFFFFF"/>
                </a:solidFill>
                <a:latin typeface="Lato Regular"/>
                <a:cs typeface="Lato Regular"/>
              </a:defRPr>
            </a:lvl1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chemeClr val="accent3"/>
        </a:solidFill>
        <a:effectLst/>
      </p:bgPr>
    </p:bg>
    <p:spTree>
      <p:nvGrpSpPr>
        <p:cNvPr id="1" name=""/>
        <p:cNvGrpSpPr/>
        <p:nvPr/>
      </p:nvGrpSpPr>
      <p:grpSpPr>
        <a:xfrm>
          <a:off x="0" y="0"/>
          <a:ext cx="0" cy="0"/>
          <a:chOff x="0" y="0"/>
          <a:chExt cx="0" cy="0"/>
        </a:xfrm>
      </p:grpSpPr>
      <p:pic>
        <p:nvPicPr>
          <p:cNvPr id="3" name="Picture 6" descr="RSlogo_PMS_Mac.eps">
            <a:hlinkClick r:id="rId2"/>
          </p:cNvPr>
          <p:cNvPicPr>
            <a:picLocks noChangeAspect="1"/>
          </p:cNvPicPr>
          <p:nvPr userDrawn="1"/>
        </p:nvPicPr>
        <p:blipFill>
          <a:blip r:embed="rId3"/>
          <a:srcRect/>
          <a:stretch>
            <a:fillRect/>
          </a:stretch>
        </p:blipFill>
        <p:spPr bwMode="auto">
          <a:xfrm>
            <a:off x="363538" y="5475288"/>
            <a:ext cx="1062037" cy="1071562"/>
          </a:xfrm>
          <a:prstGeom prst="rect">
            <a:avLst/>
          </a:prstGeom>
          <a:noFill/>
          <a:ln w="9525">
            <a:noFill/>
            <a:miter lim="800000"/>
            <a:headEnd/>
            <a:tailEnd/>
          </a:ln>
        </p:spPr>
      </p:pic>
      <p:sp>
        <p:nvSpPr>
          <p:cNvPr id="4"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5A1B7A60-53D9-4DD4-941C-A98E9EA443F5}" type="slidenum">
              <a:rPr lang="en-US" sz="1400">
                <a:solidFill>
                  <a:srgbClr val="FFFFFF"/>
                </a:solidFill>
              </a:rPr>
              <a:pPr>
                <a:defRPr/>
              </a:pPr>
              <a:t>‹#›</a:t>
            </a:fld>
            <a:endParaRPr lang="en-US" sz="1400" dirty="0">
              <a:solidFill>
                <a:srgbClr val="FFFFFF"/>
              </a:solidFill>
            </a:endParaRPr>
          </a:p>
        </p:txBody>
      </p:sp>
      <p:sp>
        <p:nvSpPr>
          <p:cNvPr id="2" name="Title 1"/>
          <p:cNvSpPr>
            <a:spLocks noGrp="1"/>
          </p:cNvSpPr>
          <p:nvPr>
            <p:ph type="ctrTitle"/>
          </p:nvPr>
        </p:nvSpPr>
        <p:spPr>
          <a:xfrm>
            <a:off x="291406" y="2421403"/>
            <a:ext cx="7892388" cy="1717460"/>
          </a:xfrm>
          <a:prstGeom prst="rect">
            <a:avLst/>
          </a:prstGeom>
        </p:spPr>
        <p:txBody>
          <a:bodyPr anchor="ctr" anchorCtr="0">
            <a:noAutofit/>
          </a:bodyPr>
          <a:lstStyle>
            <a:lvl1pPr algn="l">
              <a:defRPr sz="5400" b="0" i="0">
                <a:solidFill>
                  <a:schemeClr val="bg1"/>
                </a:solidFill>
                <a:latin typeface="Lato Regular"/>
                <a:cs typeface="Lato Regular"/>
              </a:defRPr>
            </a:lvl1pPr>
          </a:lstStyle>
          <a:p>
            <a:pPr lvl="0"/>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ntent Slide">
    <p:spTree>
      <p:nvGrpSpPr>
        <p:cNvPr id="1" name=""/>
        <p:cNvGrpSpPr/>
        <p:nvPr/>
      </p:nvGrpSpPr>
      <p:grpSpPr>
        <a:xfrm>
          <a:off x="0" y="0"/>
          <a:ext cx="0" cy="0"/>
          <a:chOff x="0" y="0"/>
          <a:chExt cx="0" cy="0"/>
        </a:xfrm>
      </p:grpSpPr>
      <p:sp>
        <p:nvSpPr>
          <p:cNvPr id="5" name="TextBox 8"/>
          <p:cNvSpPr txBox="1"/>
          <p:nvPr userDrawn="1"/>
        </p:nvSpPr>
        <p:spPr>
          <a:xfrm>
            <a:off x="-854075" y="3205163"/>
            <a:ext cx="128587" cy="258762"/>
          </a:xfrm>
          <a:prstGeom prst="rect">
            <a:avLst/>
          </a:prstGeom>
          <a:noFill/>
        </p:spPr>
        <p:txBody>
          <a:bodyPr>
            <a:spAutoFit/>
          </a:bodyPr>
          <a:lstStyle/>
          <a:p>
            <a:pPr>
              <a:defRPr/>
            </a:pPr>
            <a:endParaRPr lang="en-US" dirty="0"/>
          </a:p>
        </p:txBody>
      </p:sp>
      <p:sp>
        <p:nvSpPr>
          <p:cNvPr id="6" name="TextBox 31"/>
          <p:cNvSpPr txBox="1"/>
          <p:nvPr userDrawn="1"/>
        </p:nvSpPr>
        <p:spPr>
          <a:xfrm>
            <a:off x="255588" y="6305550"/>
            <a:ext cx="2151062" cy="304800"/>
          </a:xfrm>
          <a:prstGeom prst="rect">
            <a:avLst/>
          </a:prstGeom>
          <a:noFill/>
        </p:spPr>
        <p:txBody>
          <a:bodyPr>
            <a:spAutoFit/>
          </a:bodyPr>
          <a:lstStyle/>
          <a:p>
            <a:r>
              <a:rPr lang="en-US" sz="1400" b="1">
                <a:solidFill>
                  <a:schemeClr val="tx2"/>
                </a:solidFill>
                <a:latin typeface="Lato Regular" pitchFamily="34" charset="0"/>
              </a:rPr>
              <a:t>Rocket Science</a:t>
            </a:r>
          </a:p>
        </p:txBody>
      </p:sp>
      <p:cxnSp>
        <p:nvCxnSpPr>
          <p:cNvPr id="7" name="Straight Connector 8"/>
          <p:cNvCxnSpPr/>
          <p:nvPr userDrawn="1"/>
        </p:nvCxnSpPr>
        <p:spPr>
          <a:xfrm>
            <a:off x="363538" y="6215063"/>
            <a:ext cx="8413750" cy="0"/>
          </a:xfrm>
          <a:prstGeom prst="line">
            <a:avLst/>
          </a:prstGeom>
          <a:ln w="12700">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24"/>
          <p:cNvSpPr txBox="1">
            <a:spLocks/>
          </p:cNvSpPr>
          <p:nvPr userDrawn="1"/>
        </p:nvSpPr>
        <p:spPr>
          <a:xfrm>
            <a:off x="6945313" y="6308725"/>
            <a:ext cx="1924050" cy="238125"/>
          </a:xfrm>
          <a:prstGeom prst="rect">
            <a:avLst/>
          </a:prstGeom>
        </p:spPr>
        <p:txBody>
          <a:bodyPr/>
          <a:lstStyle>
            <a:defPPr>
              <a:defRPr lang="en-US"/>
            </a:defPPr>
            <a:lvl1pPr algn="r" defTabSz="457200" rtl="0" fontAlgn="auto">
              <a:spcBef>
                <a:spcPts val="0"/>
              </a:spcBef>
              <a:spcAft>
                <a:spcPts val="0"/>
              </a:spcAft>
              <a:defRPr sz="1000" kern="1200" smtClean="0">
                <a:solidFill>
                  <a:schemeClr val="tx2"/>
                </a:solidFill>
                <a:latin typeface="Lato Regular"/>
                <a:ea typeface="+mn-ea"/>
                <a:cs typeface="Lato Regular"/>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80E3129F-EB50-4DB7-84DF-5E4D3E33A65E}" type="slidenum">
              <a:rPr lang="en-US" sz="1400"/>
              <a:pPr>
                <a:defRPr/>
              </a:pPr>
              <a:t>‹#›</a:t>
            </a:fld>
            <a:endParaRPr lang="en-US" sz="1400" dirty="0"/>
          </a:p>
        </p:txBody>
      </p:sp>
      <p:sp>
        <p:nvSpPr>
          <p:cNvPr id="14" name="Content Placeholder 18"/>
          <p:cNvSpPr>
            <a:spLocks noGrp="1"/>
          </p:cNvSpPr>
          <p:nvPr>
            <p:ph sz="quarter" idx="12"/>
          </p:nvPr>
        </p:nvSpPr>
        <p:spPr>
          <a:xfrm>
            <a:off x="285462" y="905008"/>
            <a:ext cx="7472241" cy="784634"/>
          </a:xfrm>
          <a:prstGeom prst="rect">
            <a:avLst/>
          </a:prstGeom>
        </p:spPr>
        <p:txBody>
          <a:bodyPr>
            <a:noAutofit/>
          </a:bodyPr>
          <a:lstStyle>
            <a:lvl1pPr marL="36000" marR="0" indent="0" algn="l" defTabSz="457200" rtl="0" eaLnBrk="1" fontAlgn="auto" latinLnBrk="0" hangingPunct="1">
              <a:lnSpc>
                <a:spcPct val="100000"/>
              </a:lnSpc>
              <a:spcBef>
                <a:spcPts val="600"/>
              </a:spcBef>
              <a:spcAft>
                <a:spcPts val="1800"/>
              </a:spcAft>
              <a:buClr>
                <a:schemeClr val="accent1"/>
              </a:buClr>
              <a:buSzPct val="120000"/>
              <a:buFontTx/>
              <a:buNone/>
              <a:tabLst/>
              <a:defRPr sz="4000" baseline="0">
                <a:solidFill>
                  <a:schemeClr val="tx2"/>
                </a:solidFill>
                <a:latin typeface="Lato Regular"/>
                <a:cs typeface="Lato Regular"/>
              </a:defRPr>
            </a:lvl1pPr>
            <a:lvl2pPr marL="457200" marR="0" indent="0" algn="l" defTabSz="457200" rtl="0" eaLnBrk="1" fontAlgn="base" latinLnBrk="0" hangingPunct="1">
              <a:lnSpc>
                <a:spcPct val="100000"/>
              </a:lnSpc>
              <a:spcBef>
                <a:spcPct val="20000"/>
              </a:spcBef>
              <a:spcAft>
                <a:spcPct val="0"/>
              </a:spcAft>
              <a:buClr>
                <a:schemeClr val="accent1"/>
              </a:buClr>
              <a:buSzPct val="115000"/>
              <a:buFont typeface="Arial"/>
              <a:buNone/>
              <a:tabLst/>
              <a:defRPr b="0" i="0">
                <a:solidFill>
                  <a:srgbClr val="1C3E7A"/>
                </a:solidFill>
                <a:latin typeface="Lato Regular"/>
                <a:cs typeface="Lato Regular"/>
              </a:defRPr>
            </a:lvl2pPr>
            <a:lvl3pPr>
              <a:defRPr b="0" i="0">
                <a:solidFill>
                  <a:srgbClr val="1C3E7A"/>
                </a:solidFill>
                <a:latin typeface="Lato Regular"/>
                <a:cs typeface="Lato Regular"/>
              </a:defRPr>
            </a:lvl3pPr>
          </a:lstStyle>
          <a:p>
            <a:pPr lvl="0"/>
            <a:r>
              <a:rPr lang="en-US"/>
              <a:t>Click to edit Master text styles</a:t>
            </a:r>
          </a:p>
        </p:txBody>
      </p:sp>
      <p:sp>
        <p:nvSpPr>
          <p:cNvPr id="13" name="Text Placeholder 20"/>
          <p:cNvSpPr>
            <a:spLocks noGrp="1"/>
          </p:cNvSpPr>
          <p:nvPr>
            <p:ph type="body" sz="quarter" idx="16"/>
          </p:nvPr>
        </p:nvSpPr>
        <p:spPr>
          <a:xfrm>
            <a:off x="285462" y="236255"/>
            <a:ext cx="5363068" cy="367976"/>
          </a:xfrm>
          <a:prstGeom prst="rect">
            <a:avLst/>
          </a:prstGeom>
        </p:spPr>
        <p:txBody>
          <a:bodyPr vert="horz"/>
          <a:lstStyle>
            <a:lvl1pPr marL="0" indent="0">
              <a:buFontTx/>
              <a:buNone/>
              <a:defRPr sz="1400" b="0" i="0" baseline="0">
                <a:solidFill>
                  <a:schemeClr val="accent3"/>
                </a:solidFill>
                <a:latin typeface="Lato Regular"/>
                <a:cs typeface="Lato Regular"/>
              </a:defRPr>
            </a:lvl1pPr>
          </a:lstStyle>
          <a:p>
            <a:pPr lvl="0"/>
            <a:r>
              <a:rPr lang="en-US"/>
              <a:t>Click to edit Master text styles</a:t>
            </a:r>
          </a:p>
        </p:txBody>
      </p:sp>
      <p:sp>
        <p:nvSpPr>
          <p:cNvPr id="9" name="Text Placeholder 11"/>
          <p:cNvSpPr>
            <a:spLocks noGrp="1"/>
          </p:cNvSpPr>
          <p:nvPr>
            <p:ph type="body" sz="quarter" idx="18"/>
          </p:nvPr>
        </p:nvSpPr>
        <p:spPr>
          <a:xfrm>
            <a:off x="285550" y="1823320"/>
            <a:ext cx="7813977" cy="4147666"/>
          </a:xfrm>
          <a:prstGeom prst="rect">
            <a:avLst/>
          </a:prstGeom>
        </p:spPr>
        <p:txBody>
          <a:bodyPr vert="horz"/>
          <a:lstStyle>
            <a:lvl1pPr marL="198000" indent="-234000">
              <a:spcBef>
                <a:spcPts val="672"/>
              </a:spcBef>
              <a:spcAft>
                <a:spcPts val="1200"/>
              </a:spcAft>
              <a:buClr>
                <a:schemeClr val="accent3"/>
              </a:buClr>
              <a:buSzPct val="125000"/>
              <a:defRPr sz="2400" b="0" i="0" baseline="0">
                <a:solidFill>
                  <a:srgbClr val="1C3E7A"/>
                </a:solidFill>
                <a:latin typeface="Lato Regular" panose="020F0502020204030203" pitchFamily="34" charset="0"/>
                <a:cs typeface="Lato Regular" panose="020F0502020204030203" pitchFamily="34" charset="0"/>
              </a:defRPr>
            </a:lvl1pPr>
            <a:lvl2pPr marL="625475" marR="0" indent="-266700" algn="l" defTabSz="457200" rtl="0" eaLnBrk="1" fontAlgn="base" latinLnBrk="0" hangingPunct="1">
              <a:lnSpc>
                <a:spcPct val="100000"/>
              </a:lnSpc>
              <a:spcBef>
                <a:spcPts val="672"/>
              </a:spcBef>
              <a:spcAft>
                <a:spcPts val="1200"/>
              </a:spcAft>
              <a:buClr>
                <a:schemeClr val="accent3"/>
              </a:buClr>
              <a:buSzPct val="125000"/>
              <a:buFont typeface="Arial" charset="0"/>
              <a:buChar char="–"/>
              <a:tabLst/>
              <a:defRPr sz="1800" baseline="0">
                <a:solidFill>
                  <a:schemeClr val="tx2"/>
                </a:solidFill>
                <a:latin typeface="Lato Regular" panose="020F0502020204030203" pitchFamily="34" charset="0"/>
              </a:defRPr>
            </a:lvl2pPr>
          </a:lstStyle>
          <a:p>
            <a:pPr lvl="0"/>
            <a:r>
              <a:rPr lang="en-US"/>
              <a:t>Click to edit Master text styles</a:t>
            </a:r>
          </a:p>
          <a:p>
            <a:pPr lvl="1"/>
            <a:r>
              <a:rPr lang="en-US"/>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DCA2394-5DF5-42C2-88F2-2CE35EA839A9}"/>
              </a:ext>
            </a:extLst>
          </p:cNvPr>
          <p:cNvSpPr>
            <a:spLocks noGrp="1"/>
          </p:cNvSpPr>
          <p:nvPr>
            <p:ph sz="quarter" idx="11"/>
          </p:nvPr>
        </p:nvSpPr>
        <p:spPr/>
        <p:txBody>
          <a:bodyPr/>
          <a:lstStyle/>
          <a:p>
            <a:r>
              <a:rPr lang="en-GB" dirty="0"/>
              <a:t>Associate Director </a:t>
            </a:r>
          </a:p>
        </p:txBody>
      </p:sp>
      <p:sp>
        <p:nvSpPr>
          <p:cNvPr id="3" name="Title 2">
            <a:extLst>
              <a:ext uri="{FF2B5EF4-FFF2-40B4-BE49-F238E27FC236}">
                <a16:creationId xmlns:a16="http://schemas.microsoft.com/office/drawing/2014/main" xmlns="" id="{70DF886D-4E60-4C23-8FB1-3F71B8535E2C}"/>
              </a:ext>
            </a:extLst>
          </p:cNvPr>
          <p:cNvSpPr>
            <a:spLocks noGrp="1"/>
          </p:cNvSpPr>
          <p:nvPr>
            <p:ph type="ctrTitle"/>
          </p:nvPr>
        </p:nvSpPr>
        <p:spPr>
          <a:xfrm>
            <a:off x="285462" y="1462179"/>
            <a:ext cx="8347549" cy="2356785"/>
          </a:xfrm>
        </p:spPr>
        <p:txBody>
          <a:bodyPr/>
          <a:lstStyle/>
          <a:p>
            <a:r>
              <a:rPr lang="en-GB" sz="3600" dirty="0"/>
              <a:t>Redbridge Voluntary and Community Sector Consultation</a:t>
            </a:r>
            <a:br>
              <a:rPr lang="en-GB" sz="3600" dirty="0"/>
            </a:br>
            <a:r>
              <a:rPr lang="en-GB" sz="3600" dirty="0"/>
              <a:t>Summary of findings and recommendations</a:t>
            </a:r>
            <a:br>
              <a:rPr lang="en-GB" sz="3600" dirty="0"/>
            </a:br>
            <a:r>
              <a:rPr lang="en-GB" sz="2000" dirty="0"/>
              <a:t> </a:t>
            </a:r>
          </a:p>
        </p:txBody>
      </p:sp>
      <p:sp>
        <p:nvSpPr>
          <p:cNvPr id="4" name="Content Placeholder 3">
            <a:extLst>
              <a:ext uri="{FF2B5EF4-FFF2-40B4-BE49-F238E27FC236}">
                <a16:creationId xmlns:a16="http://schemas.microsoft.com/office/drawing/2014/main" xmlns="" id="{9CD408B7-D709-459F-B78B-85F4AB140AAA}"/>
              </a:ext>
            </a:extLst>
          </p:cNvPr>
          <p:cNvSpPr>
            <a:spLocks noGrp="1"/>
          </p:cNvSpPr>
          <p:nvPr>
            <p:ph sz="quarter" idx="13"/>
          </p:nvPr>
        </p:nvSpPr>
        <p:spPr/>
        <p:txBody>
          <a:bodyPr/>
          <a:lstStyle/>
          <a:p>
            <a:r>
              <a:rPr lang="en-GB" dirty="0"/>
              <a:t>June 2018</a:t>
            </a:r>
          </a:p>
        </p:txBody>
      </p:sp>
      <p:sp>
        <p:nvSpPr>
          <p:cNvPr id="5" name="Content Placeholder 4">
            <a:extLst>
              <a:ext uri="{FF2B5EF4-FFF2-40B4-BE49-F238E27FC236}">
                <a16:creationId xmlns:a16="http://schemas.microsoft.com/office/drawing/2014/main" xmlns="" id="{B2C61F33-EC49-47F7-833B-9ED11C7A178B}"/>
              </a:ext>
            </a:extLst>
          </p:cNvPr>
          <p:cNvSpPr>
            <a:spLocks noGrp="1"/>
          </p:cNvSpPr>
          <p:nvPr>
            <p:ph sz="quarter" idx="14"/>
          </p:nvPr>
        </p:nvSpPr>
        <p:spPr/>
        <p:txBody>
          <a:bodyPr/>
          <a:lstStyle/>
          <a:p>
            <a:r>
              <a:rPr lang="en-GB" dirty="0"/>
              <a:t>Caroline Masundire </a:t>
            </a:r>
          </a:p>
        </p:txBody>
      </p:sp>
    </p:spTree>
    <p:extLst>
      <p:ext uri="{BB962C8B-B14F-4D97-AF65-F5344CB8AC3E}">
        <p14:creationId xmlns:p14="http://schemas.microsoft.com/office/powerpoint/2010/main" val="351587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8B259F1-97CC-4E52-9E44-44A857053C24}"/>
              </a:ext>
            </a:extLst>
          </p:cNvPr>
          <p:cNvSpPr>
            <a:spLocks noGrp="1"/>
          </p:cNvSpPr>
          <p:nvPr>
            <p:ph sz="quarter" idx="12"/>
          </p:nvPr>
        </p:nvSpPr>
        <p:spPr/>
        <p:txBody>
          <a:bodyPr/>
          <a:lstStyle/>
          <a:p>
            <a:r>
              <a:rPr lang="en-GB" sz="3200" dirty="0"/>
              <a:t>Optimism about future income</a:t>
            </a:r>
          </a:p>
        </p:txBody>
      </p:sp>
      <p:sp>
        <p:nvSpPr>
          <p:cNvPr id="3" name="Text Placeholder 2">
            <a:extLst>
              <a:ext uri="{FF2B5EF4-FFF2-40B4-BE49-F238E27FC236}">
                <a16:creationId xmlns:a16="http://schemas.microsoft.com/office/drawing/2014/main" xmlns="" id="{4A9CFF18-B8C4-4099-8FA4-35A44B11EBAC}"/>
              </a:ext>
            </a:extLst>
          </p:cNvPr>
          <p:cNvSpPr>
            <a:spLocks noGrp="1"/>
          </p:cNvSpPr>
          <p:nvPr>
            <p:ph type="body" sz="quarter" idx="16"/>
          </p:nvPr>
        </p:nvSpPr>
        <p:spPr/>
        <p:txBody>
          <a:bodyPr/>
          <a:lstStyle/>
          <a:p>
            <a:endParaRPr lang="en-GB"/>
          </a:p>
        </p:txBody>
      </p:sp>
      <p:graphicFrame>
        <p:nvGraphicFramePr>
          <p:cNvPr id="6" name="Chart 5">
            <a:extLst>
              <a:ext uri="{FF2B5EF4-FFF2-40B4-BE49-F238E27FC236}">
                <a16:creationId xmlns:a16="http://schemas.microsoft.com/office/drawing/2014/main" xmlns="" id="{9932990F-5BB9-44F5-929D-AB7022748B0C}"/>
              </a:ext>
            </a:extLst>
          </p:cNvPr>
          <p:cNvGraphicFramePr>
            <a:graphicFrameLocks/>
          </p:cNvGraphicFramePr>
          <p:nvPr>
            <p:extLst>
              <p:ext uri="{D42A27DB-BD31-4B8C-83A1-F6EECF244321}">
                <p14:modId xmlns:p14="http://schemas.microsoft.com/office/powerpoint/2010/main" val="1478951439"/>
              </p:ext>
            </p:extLst>
          </p:nvPr>
        </p:nvGraphicFramePr>
        <p:xfrm>
          <a:off x="602796" y="1596897"/>
          <a:ext cx="6553378" cy="435609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D212E865-5361-420E-A567-F4D4AEA139F8}"/>
              </a:ext>
            </a:extLst>
          </p:cNvPr>
          <p:cNvSpPr txBox="1"/>
          <p:nvPr/>
        </p:nvSpPr>
        <p:spPr>
          <a:xfrm>
            <a:off x="7301948" y="1881809"/>
            <a:ext cx="1842051" cy="2031325"/>
          </a:xfrm>
          <a:prstGeom prst="rect">
            <a:avLst/>
          </a:prstGeom>
          <a:noFill/>
        </p:spPr>
        <p:txBody>
          <a:bodyPr wrap="square" rtlCol="0">
            <a:spAutoFit/>
          </a:bodyPr>
          <a:lstStyle/>
          <a:p>
            <a:r>
              <a:rPr lang="en-GB" sz="1400" dirty="0">
                <a:solidFill>
                  <a:schemeClr val="tx2"/>
                </a:solidFill>
                <a:latin typeface="+mn-lt"/>
              </a:rPr>
              <a:t>45% of respondents feel their income will increase in the next three years. 26% feel there will be no change in their income, whilst only 10% expect a decrease.</a:t>
            </a:r>
          </a:p>
        </p:txBody>
      </p:sp>
    </p:spTree>
    <p:extLst>
      <p:ext uri="{BB962C8B-B14F-4D97-AF65-F5344CB8AC3E}">
        <p14:creationId xmlns:p14="http://schemas.microsoft.com/office/powerpoint/2010/main" val="343561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B35EED3-62A2-418B-9836-14501A0117FA}"/>
              </a:ext>
            </a:extLst>
          </p:cNvPr>
          <p:cNvSpPr>
            <a:spLocks noGrp="1"/>
          </p:cNvSpPr>
          <p:nvPr>
            <p:ph sz="quarter" idx="12"/>
          </p:nvPr>
        </p:nvSpPr>
        <p:spPr>
          <a:xfrm>
            <a:off x="229220" y="546147"/>
            <a:ext cx="8583901" cy="824623"/>
          </a:xfrm>
        </p:spPr>
        <p:txBody>
          <a:bodyPr/>
          <a:lstStyle/>
          <a:p>
            <a:r>
              <a:rPr lang="en-GB" sz="3200" dirty="0"/>
              <a:t>Findings from our conversations</a:t>
            </a:r>
          </a:p>
        </p:txBody>
      </p:sp>
      <p:sp>
        <p:nvSpPr>
          <p:cNvPr id="3" name="Text Placeholder 2">
            <a:extLst>
              <a:ext uri="{FF2B5EF4-FFF2-40B4-BE49-F238E27FC236}">
                <a16:creationId xmlns:a16="http://schemas.microsoft.com/office/drawing/2014/main" xmlns="" id="{00B346C0-8024-4E7A-B84D-C56E1184E4BB}"/>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E56109E0-D730-413E-B45E-3F70A0015E82}"/>
              </a:ext>
            </a:extLst>
          </p:cNvPr>
          <p:cNvSpPr>
            <a:spLocks noGrp="1"/>
          </p:cNvSpPr>
          <p:nvPr>
            <p:ph type="body" sz="quarter" idx="18"/>
          </p:nvPr>
        </p:nvSpPr>
        <p:spPr>
          <a:xfrm>
            <a:off x="138383" y="1136821"/>
            <a:ext cx="8674738" cy="5041557"/>
          </a:xfrm>
        </p:spPr>
        <p:txBody>
          <a:bodyPr numCol="2"/>
          <a:lstStyle/>
          <a:p>
            <a:pPr marL="108000" lvl="0" indent="0" defTabSz="914400" fontAlgn="auto">
              <a:lnSpc>
                <a:spcPct val="90000"/>
              </a:lnSpc>
              <a:spcBef>
                <a:spcPts val="675"/>
              </a:spcBef>
              <a:buClr>
                <a:srgbClr val="ED7D31"/>
              </a:buClr>
              <a:buNone/>
            </a:pPr>
            <a:r>
              <a:rPr lang="en-GB" altLang="en-US" sz="1400" dirty="0"/>
              <a:t>Although organisations recognise that cuts in funding and trying to do more with less was inevitable, the optimism about the future was not shared among focus group attendees.  </a:t>
            </a:r>
          </a:p>
          <a:p>
            <a:pPr marL="108000" lvl="0" indent="0" defTabSz="914400" fontAlgn="auto">
              <a:lnSpc>
                <a:spcPct val="90000"/>
              </a:lnSpc>
              <a:spcBef>
                <a:spcPts val="675"/>
              </a:spcBef>
              <a:buClr>
                <a:srgbClr val="ED7D31"/>
              </a:buClr>
              <a:buNone/>
            </a:pPr>
            <a:r>
              <a:rPr lang="en-GB" altLang="en-US" sz="1400" dirty="0"/>
              <a:t>There is an expectation that the council has a role to play in supporting the sector but with less resource, organisations are worried about their own future and that of their beneficiaries. </a:t>
            </a:r>
          </a:p>
          <a:p>
            <a:pPr marL="108000" lvl="0" indent="0" defTabSz="914400" fontAlgn="auto">
              <a:lnSpc>
                <a:spcPct val="90000"/>
              </a:lnSpc>
              <a:spcBef>
                <a:spcPts val="675"/>
              </a:spcBef>
              <a:buClr>
                <a:srgbClr val="ED7D31"/>
              </a:buClr>
              <a:buNone/>
            </a:pPr>
            <a:r>
              <a:rPr lang="en-GB" sz="1400" dirty="0">
                <a:latin typeface="Lato Regular"/>
              </a:rPr>
              <a:t>Organisations want the Council to be honest and upfront about what it can do  to fund/support the voluntary sector as needs are changing.</a:t>
            </a:r>
          </a:p>
          <a:p>
            <a:pPr marL="108000" indent="0" defTabSz="914400" fontAlgn="auto">
              <a:lnSpc>
                <a:spcPct val="90000"/>
              </a:lnSpc>
              <a:spcBef>
                <a:spcPts val="0"/>
              </a:spcBef>
              <a:spcAft>
                <a:spcPts val="600"/>
              </a:spcAft>
              <a:buNone/>
            </a:pPr>
            <a:endParaRPr lang="en-US" sz="1400" dirty="0">
              <a:latin typeface="Lato Regular"/>
            </a:endParaRPr>
          </a:p>
          <a:p>
            <a:pPr marL="108000" indent="0" defTabSz="914400" fontAlgn="auto">
              <a:lnSpc>
                <a:spcPct val="90000"/>
              </a:lnSpc>
              <a:spcBef>
                <a:spcPts val="0"/>
              </a:spcBef>
              <a:spcAft>
                <a:spcPts val="600"/>
              </a:spcAft>
              <a:buNone/>
            </a:pPr>
            <a:endParaRPr lang="en-US" sz="1400" dirty="0">
              <a:latin typeface="Lato Regular"/>
            </a:endParaRPr>
          </a:p>
          <a:p>
            <a:pPr marL="108000" indent="0" defTabSz="914400" fontAlgn="auto">
              <a:lnSpc>
                <a:spcPct val="90000"/>
              </a:lnSpc>
              <a:spcBef>
                <a:spcPts val="675"/>
              </a:spcBef>
              <a:buNone/>
            </a:pPr>
            <a:endParaRPr lang="en-US" sz="1400" dirty="0">
              <a:latin typeface="Lato Regular"/>
            </a:endParaRPr>
          </a:p>
          <a:p>
            <a:pPr marL="108000" indent="0" defTabSz="914400" fontAlgn="auto">
              <a:lnSpc>
                <a:spcPct val="90000"/>
              </a:lnSpc>
              <a:spcBef>
                <a:spcPts val="675"/>
              </a:spcBef>
              <a:buNone/>
            </a:pPr>
            <a:endParaRPr lang="en-GB" sz="1400" dirty="0">
              <a:latin typeface="Lato Regular"/>
            </a:endParaRPr>
          </a:p>
          <a:p>
            <a:pPr marL="108000" indent="0" defTabSz="914400" fontAlgn="auto">
              <a:lnSpc>
                <a:spcPct val="90000"/>
              </a:lnSpc>
              <a:spcBef>
                <a:spcPts val="675"/>
              </a:spcBef>
              <a:buNone/>
            </a:pPr>
            <a:r>
              <a:rPr lang="en-GB" sz="1400" dirty="0">
                <a:latin typeface="Lato Regular"/>
              </a:rPr>
              <a:t>Organisations that rely on grants and contracts from the Council feel like they have limited ability to plan strategically for the future when funding is unknown.</a:t>
            </a:r>
          </a:p>
          <a:p>
            <a:pPr marL="108000" lvl="0" indent="0" defTabSz="914400" fontAlgn="auto">
              <a:lnSpc>
                <a:spcPct val="90000"/>
              </a:lnSpc>
              <a:buClr>
                <a:srgbClr val="ED7D31"/>
              </a:buClr>
              <a:buNone/>
            </a:pPr>
            <a:r>
              <a:rPr lang="en-GB" sz="1400" dirty="0">
                <a:latin typeface="Lato Regular"/>
              </a:rPr>
              <a:t>Organisations also rely heavily on volunteers both for delivering services and to support their governance, but are finding the recruitment of volunteers harder than ever.  There are greater barriers, not least availability of volunteers, but also unrealistic expectations of those volunteers</a:t>
            </a:r>
          </a:p>
          <a:p>
            <a:pPr marL="108000" lvl="0" indent="0" defTabSz="914400" fontAlgn="auto">
              <a:lnSpc>
                <a:spcPct val="90000"/>
              </a:lnSpc>
              <a:buClr>
                <a:srgbClr val="ED7D31"/>
              </a:buClr>
              <a:buNone/>
            </a:pPr>
            <a:r>
              <a:rPr lang="en-GB" sz="1400" dirty="0">
                <a:latin typeface="Lato Regular"/>
              </a:rPr>
              <a:t>Organisations are worried about the time they have to both deliver services and secure funding. They are working beyond capacity </a:t>
            </a:r>
            <a:r>
              <a:rPr lang="en-GB" sz="1200" b="1" i="1" dirty="0">
                <a:latin typeface="Lato Regular"/>
              </a:rPr>
              <a:t>“trying to do five jobs in one” </a:t>
            </a:r>
            <a:r>
              <a:rPr lang="en-GB" sz="1400" dirty="0">
                <a:latin typeface="Lato Regular"/>
              </a:rPr>
              <a:t>which is contributing to uncertainty and their own ability to plan effectively for the future.</a:t>
            </a:r>
          </a:p>
          <a:p>
            <a:pPr marL="108000" lvl="0" indent="0" defTabSz="914400" fontAlgn="auto">
              <a:lnSpc>
                <a:spcPct val="90000"/>
              </a:lnSpc>
              <a:buClr>
                <a:srgbClr val="ED7D31"/>
              </a:buClr>
              <a:buNone/>
            </a:pPr>
            <a:endParaRPr lang="en-GB" sz="1400" dirty="0">
              <a:latin typeface="Lato Regular"/>
            </a:endParaRPr>
          </a:p>
          <a:p>
            <a:pPr marL="108000" lvl="0" indent="0" defTabSz="914400" fontAlgn="auto">
              <a:lnSpc>
                <a:spcPct val="90000"/>
              </a:lnSpc>
              <a:buClr>
                <a:srgbClr val="ED7D31"/>
              </a:buClr>
              <a:buNone/>
            </a:pPr>
            <a:endParaRPr lang="en-GB" sz="1400" dirty="0">
              <a:latin typeface="Lato Regular"/>
            </a:endParaRPr>
          </a:p>
          <a:p>
            <a:pPr marL="108000" lvl="0" indent="0" defTabSz="914400" fontAlgn="auto">
              <a:lnSpc>
                <a:spcPct val="90000"/>
              </a:lnSpc>
              <a:buClr>
                <a:srgbClr val="ED7D31"/>
              </a:buClr>
              <a:buNone/>
            </a:pPr>
            <a:endParaRPr lang="en-GB" sz="1400" dirty="0">
              <a:latin typeface="Lato Regular"/>
            </a:endParaRPr>
          </a:p>
          <a:p>
            <a:pPr marL="108000" lvl="0" indent="0" defTabSz="914400" fontAlgn="auto">
              <a:lnSpc>
                <a:spcPct val="90000"/>
              </a:lnSpc>
              <a:buClr>
                <a:srgbClr val="ED7D31"/>
              </a:buClr>
              <a:buNone/>
            </a:pPr>
            <a:r>
              <a:rPr lang="en-GB" sz="1400" dirty="0">
                <a:latin typeface="Lato Regular"/>
              </a:rPr>
              <a:t>There is concern about the viability of contracts and despite being stable now some organisations are facing a financial shortfall in the future </a:t>
            </a:r>
            <a:r>
              <a:rPr lang="en-GB" sz="1400" i="1" dirty="0">
                <a:latin typeface="Lato Regular"/>
              </a:rPr>
              <a:t>“</a:t>
            </a:r>
            <a:r>
              <a:rPr lang="en-GB" sz="1200" b="1" i="1" dirty="0">
                <a:latin typeface="Lato Regular"/>
              </a:rPr>
              <a:t>We have a 10 year lease…5 years into that our rent is going to be doubled – we’ve got a challenge to meet that”</a:t>
            </a:r>
          </a:p>
        </p:txBody>
      </p:sp>
      <p:sp>
        <p:nvSpPr>
          <p:cNvPr id="5" name="Speech Bubble: Rectangle with Corners Rounded 4">
            <a:extLst>
              <a:ext uri="{FF2B5EF4-FFF2-40B4-BE49-F238E27FC236}">
                <a16:creationId xmlns:a16="http://schemas.microsoft.com/office/drawing/2014/main" xmlns="" id="{091BC716-6612-417A-B5A1-73F65DBD89EA}"/>
              </a:ext>
            </a:extLst>
          </p:cNvPr>
          <p:cNvSpPr/>
          <p:nvPr/>
        </p:nvSpPr>
        <p:spPr>
          <a:xfrm>
            <a:off x="418470" y="3992066"/>
            <a:ext cx="3972297" cy="1079156"/>
          </a:xfrm>
          <a:prstGeom prst="wedgeRoundRectCallout">
            <a:avLst>
              <a:gd name="adj1" fmla="val -49550"/>
              <a:gd name="adj2" fmla="val 55189"/>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b="1" dirty="0"/>
              <a:t>“We’re seeing the support needs changing and people with lesser support aren’t getting the services they need and that has a knock on effect to the funding of our projects – we need reassurance and a plan and we would like to know where things are heading – and that people are working with us”</a:t>
            </a:r>
          </a:p>
        </p:txBody>
      </p:sp>
      <p:sp>
        <p:nvSpPr>
          <p:cNvPr id="6" name="Speech Bubble: Rectangle with Corners Rounded 5">
            <a:extLst>
              <a:ext uri="{FF2B5EF4-FFF2-40B4-BE49-F238E27FC236}">
                <a16:creationId xmlns:a16="http://schemas.microsoft.com/office/drawing/2014/main" xmlns="" id="{A37914B1-8902-44B7-BD22-CF261FFF644B}"/>
              </a:ext>
            </a:extLst>
          </p:cNvPr>
          <p:cNvSpPr/>
          <p:nvPr/>
        </p:nvSpPr>
        <p:spPr>
          <a:xfrm>
            <a:off x="4580457" y="3728455"/>
            <a:ext cx="4243926" cy="1061842"/>
          </a:xfrm>
          <a:prstGeom prst="wedgeRoundRectCallout">
            <a:avLst>
              <a:gd name="adj1" fmla="val -42961"/>
              <a:gd name="adj2" fmla="val 55518"/>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b="1" dirty="0"/>
              <a:t>“It’s the time factor –It’s also a capacity thing as people now a days don’t have much time on their hands – now looking at volunteers who are retiring but normally it used to be a much wider group that you could harness into – physical capability – can’t be sustained with the volume of work”</a:t>
            </a:r>
          </a:p>
        </p:txBody>
      </p:sp>
    </p:spTree>
    <p:extLst>
      <p:ext uri="{BB962C8B-B14F-4D97-AF65-F5344CB8AC3E}">
        <p14:creationId xmlns:p14="http://schemas.microsoft.com/office/powerpoint/2010/main" val="1832523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C4560A-457F-4BA2-9148-2770F58FFE6E}"/>
              </a:ext>
            </a:extLst>
          </p:cNvPr>
          <p:cNvSpPr>
            <a:spLocks noGrp="1"/>
          </p:cNvSpPr>
          <p:nvPr>
            <p:ph type="ctrTitle"/>
          </p:nvPr>
        </p:nvSpPr>
        <p:spPr>
          <a:xfrm>
            <a:off x="291405" y="2421403"/>
            <a:ext cx="8126453" cy="1717460"/>
          </a:xfrm>
        </p:spPr>
        <p:txBody>
          <a:bodyPr/>
          <a:lstStyle/>
          <a:p>
            <a:r>
              <a:rPr lang="en-GB" dirty="0"/>
              <a:t>Access to and use of space</a:t>
            </a:r>
          </a:p>
        </p:txBody>
      </p:sp>
    </p:spTree>
    <p:extLst>
      <p:ext uri="{BB962C8B-B14F-4D97-AF65-F5344CB8AC3E}">
        <p14:creationId xmlns:p14="http://schemas.microsoft.com/office/powerpoint/2010/main" val="53940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F68B5FE-1902-4AA1-987E-9BE823057085}"/>
              </a:ext>
            </a:extLst>
          </p:cNvPr>
          <p:cNvSpPr>
            <a:spLocks noGrp="1"/>
          </p:cNvSpPr>
          <p:nvPr>
            <p:ph sz="quarter" idx="12"/>
          </p:nvPr>
        </p:nvSpPr>
        <p:spPr>
          <a:xfrm>
            <a:off x="285550" y="756726"/>
            <a:ext cx="8583901" cy="618993"/>
          </a:xfrm>
        </p:spPr>
        <p:txBody>
          <a:bodyPr/>
          <a:lstStyle/>
          <a:p>
            <a:r>
              <a:rPr lang="en-GB" sz="3200" dirty="0"/>
              <a:t>Summary</a:t>
            </a:r>
          </a:p>
        </p:txBody>
      </p:sp>
      <p:sp>
        <p:nvSpPr>
          <p:cNvPr id="3" name="Text Placeholder 2">
            <a:extLst>
              <a:ext uri="{FF2B5EF4-FFF2-40B4-BE49-F238E27FC236}">
                <a16:creationId xmlns:a16="http://schemas.microsoft.com/office/drawing/2014/main" xmlns="" id="{8FDD9BD2-278E-4D1B-9C8C-FC922D5A3A90}"/>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09B2C67-D0C4-4839-9F2E-B3010911BC1A}"/>
              </a:ext>
            </a:extLst>
          </p:cNvPr>
          <p:cNvSpPr>
            <a:spLocks noGrp="1"/>
          </p:cNvSpPr>
          <p:nvPr>
            <p:ph type="body" sz="quarter" idx="18"/>
          </p:nvPr>
        </p:nvSpPr>
        <p:spPr>
          <a:xfrm>
            <a:off x="285638" y="1375719"/>
            <a:ext cx="8583813" cy="4604951"/>
          </a:xfrm>
        </p:spPr>
        <p:txBody>
          <a:bodyPr/>
          <a:lstStyle/>
          <a:p>
            <a:r>
              <a:rPr lang="en-GB" sz="2000" dirty="0"/>
              <a:t>Most VCS organisations are renting space, and more than 50% find hiring space in the borough difficult</a:t>
            </a:r>
            <a:r>
              <a:rPr lang="en-GB" sz="2000"/>
              <a:t>.</a:t>
            </a:r>
            <a:endParaRPr lang="en-GB" sz="2000" dirty="0"/>
          </a:p>
          <a:p>
            <a:r>
              <a:rPr lang="en-GB" sz="2000" dirty="0"/>
              <a:t>50% of respondents either rent from the council or from another charity</a:t>
            </a:r>
            <a:r>
              <a:rPr lang="en-GB" sz="2000"/>
              <a:t> -</a:t>
            </a:r>
            <a:r>
              <a:rPr lang="en-GB" sz="2000" dirty="0"/>
              <a:t> only 2 organisations own their premises.  </a:t>
            </a:r>
          </a:p>
          <a:p>
            <a:r>
              <a:rPr lang="en-GB" sz="2000" dirty="0"/>
              <a:t>10% of those that rent from the council receive a subsidy</a:t>
            </a:r>
            <a:r>
              <a:rPr lang="en-GB" sz="2000"/>
              <a:t>.</a:t>
            </a:r>
            <a:endParaRPr lang="en-GB" sz="2000" dirty="0"/>
          </a:p>
          <a:p>
            <a:r>
              <a:rPr lang="en-GB" sz="2000" dirty="0"/>
              <a:t>Respondents to the survey feel that quality of space and state of repair is poor and </a:t>
            </a:r>
            <a:r>
              <a:rPr lang="en-GB" sz="2000"/>
              <a:t>they </a:t>
            </a:r>
            <a:r>
              <a:rPr lang="en-GB" sz="2000" dirty="0"/>
              <a:t>would need to invest in the space or move to deliver better services to residents.</a:t>
            </a:r>
          </a:p>
          <a:p>
            <a:r>
              <a:rPr lang="en-GB" sz="2000" dirty="0"/>
              <a:t>However those commenting on space during interviews and focus groups were happy with the current offer suggesting (unsurprisingly) that the sector is diverse and organisations have differing needs and experiences from one another.</a:t>
            </a:r>
          </a:p>
          <a:p>
            <a:endParaRPr lang="en-GB" sz="2000" dirty="0"/>
          </a:p>
          <a:p>
            <a:endParaRPr lang="en-GB" dirty="0"/>
          </a:p>
          <a:p>
            <a:endParaRPr lang="en-GB" dirty="0"/>
          </a:p>
        </p:txBody>
      </p:sp>
    </p:spTree>
    <p:extLst>
      <p:ext uri="{BB962C8B-B14F-4D97-AF65-F5344CB8AC3E}">
        <p14:creationId xmlns:p14="http://schemas.microsoft.com/office/powerpoint/2010/main" val="165958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D0E7F61-4069-4B83-A245-DED153751613}"/>
              </a:ext>
            </a:extLst>
          </p:cNvPr>
          <p:cNvSpPr>
            <a:spLocks noGrp="1"/>
          </p:cNvSpPr>
          <p:nvPr>
            <p:ph sz="quarter" idx="12"/>
          </p:nvPr>
        </p:nvSpPr>
        <p:spPr>
          <a:xfrm>
            <a:off x="262123" y="666909"/>
            <a:ext cx="8583901" cy="824623"/>
          </a:xfrm>
        </p:spPr>
        <p:txBody>
          <a:bodyPr/>
          <a:lstStyle/>
          <a:p>
            <a:r>
              <a:rPr lang="en-GB" sz="3200" dirty="0"/>
              <a:t>What is the quality of space in Redbridge?</a:t>
            </a:r>
          </a:p>
        </p:txBody>
      </p:sp>
      <p:sp>
        <p:nvSpPr>
          <p:cNvPr id="3" name="Text Placeholder 2">
            <a:extLst>
              <a:ext uri="{FF2B5EF4-FFF2-40B4-BE49-F238E27FC236}">
                <a16:creationId xmlns:a16="http://schemas.microsoft.com/office/drawing/2014/main" xmlns="" id="{0552DFBB-DC39-454D-80FE-A9E77FC529DA}"/>
              </a:ext>
            </a:extLst>
          </p:cNvPr>
          <p:cNvSpPr>
            <a:spLocks noGrp="1"/>
          </p:cNvSpPr>
          <p:nvPr>
            <p:ph type="body" sz="quarter" idx="16"/>
          </p:nvPr>
        </p:nvSpPr>
        <p:spPr/>
        <p:txBody>
          <a:bodyPr/>
          <a:lstStyle/>
          <a:p>
            <a:endParaRPr lang="en-GB"/>
          </a:p>
        </p:txBody>
      </p:sp>
      <p:pic>
        <p:nvPicPr>
          <p:cNvPr id="5" name="Picture 4">
            <a:extLst>
              <a:ext uri="{FF2B5EF4-FFF2-40B4-BE49-F238E27FC236}">
                <a16:creationId xmlns:a16="http://schemas.microsoft.com/office/drawing/2014/main" xmlns="" id="{CA74409F-7BAE-46ED-A4F8-00B0E0E8862D}"/>
              </a:ext>
            </a:extLst>
          </p:cNvPr>
          <p:cNvPicPr>
            <a:picLocks noChangeAspect="1"/>
          </p:cNvPicPr>
          <p:nvPr/>
        </p:nvPicPr>
        <p:blipFill>
          <a:blip r:embed="rId2"/>
          <a:stretch>
            <a:fillRect/>
          </a:stretch>
        </p:blipFill>
        <p:spPr>
          <a:xfrm>
            <a:off x="256501" y="1927944"/>
            <a:ext cx="8472976" cy="3520391"/>
          </a:xfrm>
          <a:prstGeom prst="rect">
            <a:avLst/>
          </a:prstGeom>
        </p:spPr>
      </p:pic>
      <p:sp>
        <p:nvSpPr>
          <p:cNvPr id="6" name="Rectangle 5">
            <a:extLst>
              <a:ext uri="{FF2B5EF4-FFF2-40B4-BE49-F238E27FC236}">
                <a16:creationId xmlns:a16="http://schemas.microsoft.com/office/drawing/2014/main" xmlns="" id="{BBC224C0-BBFD-441C-9406-AD1B7A977F7F}"/>
              </a:ext>
            </a:extLst>
          </p:cNvPr>
          <p:cNvSpPr/>
          <p:nvPr/>
        </p:nvSpPr>
        <p:spPr>
          <a:xfrm>
            <a:off x="297976" y="1261822"/>
            <a:ext cx="823671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rgbClr val="002060"/>
                </a:solidFill>
                <a:effectLst/>
                <a:uLnTx/>
                <a:uFillTx/>
                <a:latin typeface="Lato" panose="020F0502020204030203" pitchFamily="34" charset="0"/>
                <a:ea typeface="Lato" panose="020F0502020204030203" pitchFamily="34" charset="0"/>
                <a:cs typeface="Lato" panose="020F0502020204030203" pitchFamily="34" charset="0"/>
              </a:rPr>
              <a:t>The fifteen respondents who commented on their rented space were ambivalent to negative about its fitness for their purposes. </a:t>
            </a:r>
            <a:endParaRPr kumimoji="0" lang="en-GB" sz="1600" b="0" i="0" u="none" strike="noStrike" kern="0" cap="none" spc="0" normalizeH="0" baseline="0" noProof="0" dirty="0">
              <a:ln>
                <a:noFill/>
              </a:ln>
              <a:solidFill>
                <a:srgbClr val="002060"/>
              </a:solidFill>
              <a:effectLst/>
              <a:uLnTx/>
              <a:uFillTx/>
            </a:endParaRPr>
          </a:p>
        </p:txBody>
      </p:sp>
      <p:sp>
        <p:nvSpPr>
          <p:cNvPr id="7" name="Rectangle 6">
            <a:extLst>
              <a:ext uri="{FF2B5EF4-FFF2-40B4-BE49-F238E27FC236}">
                <a16:creationId xmlns:a16="http://schemas.microsoft.com/office/drawing/2014/main" xmlns="" id="{19159688-0343-407F-B9E9-877EE34C8CA7}"/>
              </a:ext>
            </a:extLst>
          </p:cNvPr>
          <p:cNvSpPr/>
          <p:nvPr/>
        </p:nvSpPr>
        <p:spPr>
          <a:xfrm>
            <a:off x="285462" y="5534239"/>
            <a:ext cx="8467354"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rgbClr val="002060"/>
                </a:solidFill>
                <a:latin typeface="Lato" panose="020F0502020204030203" pitchFamily="34" charset="0"/>
              </a:rPr>
              <a:t>Most of the comments relate to the quality and state of repair of the space as well as the limitations this has on their ability to provide or increase services to residents.</a:t>
            </a:r>
            <a:endParaRPr kumimoji="0" lang="en-GB" sz="1600" b="0" i="0" u="none" strike="noStrike" kern="0" cap="none" spc="0" normalizeH="0" baseline="0" noProof="0" dirty="0">
              <a:ln>
                <a:noFill/>
              </a:ln>
              <a:solidFill>
                <a:srgbClr val="002060"/>
              </a:solidFill>
              <a:effectLst/>
              <a:uLnTx/>
              <a:uFillTx/>
            </a:endParaRPr>
          </a:p>
        </p:txBody>
      </p:sp>
    </p:spTree>
    <p:extLst>
      <p:ext uri="{BB962C8B-B14F-4D97-AF65-F5344CB8AC3E}">
        <p14:creationId xmlns:p14="http://schemas.microsoft.com/office/powerpoint/2010/main" val="341239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BB7FFD-940D-4E76-A50F-F15637784B7D}"/>
              </a:ext>
            </a:extLst>
          </p:cNvPr>
          <p:cNvSpPr>
            <a:spLocks noGrp="1"/>
          </p:cNvSpPr>
          <p:nvPr>
            <p:ph type="ctrTitle"/>
          </p:nvPr>
        </p:nvSpPr>
        <p:spPr/>
        <p:txBody>
          <a:bodyPr/>
          <a:lstStyle/>
          <a:p>
            <a:r>
              <a:rPr lang="en-GB" dirty="0"/>
              <a:t>Partnership and collaboration</a:t>
            </a:r>
          </a:p>
        </p:txBody>
      </p:sp>
    </p:spTree>
    <p:extLst>
      <p:ext uri="{BB962C8B-B14F-4D97-AF65-F5344CB8AC3E}">
        <p14:creationId xmlns:p14="http://schemas.microsoft.com/office/powerpoint/2010/main" val="1856408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F68B5FE-1902-4AA1-987E-9BE823057085}"/>
              </a:ext>
            </a:extLst>
          </p:cNvPr>
          <p:cNvSpPr>
            <a:spLocks noGrp="1"/>
          </p:cNvSpPr>
          <p:nvPr>
            <p:ph sz="quarter" idx="12"/>
          </p:nvPr>
        </p:nvSpPr>
        <p:spPr>
          <a:xfrm>
            <a:off x="274549" y="474691"/>
            <a:ext cx="8583901" cy="824623"/>
          </a:xfrm>
        </p:spPr>
        <p:txBody>
          <a:bodyPr/>
          <a:lstStyle/>
          <a:p>
            <a:r>
              <a:rPr lang="en-GB" sz="3200" dirty="0"/>
              <a:t>Summary</a:t>
            </a:r>
          </a:p>
        </p:txBody>
      </p:sp>
      <p:sp>
        <p:nvSpPr>
          <p:cNvPr id="3" name="Text Placeholder 2">
            <a:extLst>
              <a:ext uri="{FF2B5EF4-FFF2-40B4-BE49-F238E27FC236}">
                <a16:creationId xmlns:a16="http://schemas.microsoft.com/office/drawing/2014/main" xmlns="" id="{8FDD9BD2-278E-4D1B-9C8C-FC922D5A3A90}"/>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09B2C67-D0C4-4839-9F2E-B3010911BC1A}"/>
              </a:ext>
            </a:extLst>
          </p:cNvPr>
          <p:cNvSpPr>
            <a:spLocks noGrp="1"/>
          </p:cNvSpPr>
          <p:nvPr>
            <p:ph type="body" sz="quarter" idx="18"/>
          </p:nvPr>
        </p:nvSpPr>
        <p:spPr>
          <a:xfrm>
            <a:off x="285550" y="1046205"/>
            <a:ext cx="8677218" cy="5169047"/>
          </a:xfrm>
        </p:spPr>
        <p:txBody>
          <a:bodyPr/>
          <a:lstStyle/>
          <a:p>
            <a:r>
              <a:rPr lang="en-GB" sz="1600" dirty="0"/>
              <a:t>Although those organisations that have a relationship with the council generally report that this is good, the quality of partnership working with the council is rated low (similar to businesses).</a:t>
            </a:r>
          </a:p>
          <a:p>
            <a:r>
              <a:rPr lang="en-GB" sz="1600" dirty="0"/>
              <a:t>However, organisations feel that there is greater potential for improving partnership working with both the council and Redbridge CVS.  They also see further potential for working with businesses.</a:t>
            </a:r>
          </a:p>
          <a:p>
            <a:r>
              <a:rPr lang="en-GB" sz="1600" dirty="0"/>
              <a:t>Organisations are collaborating with each other but mainly on an informal basis and to support the needs of their clients.  Some share resources and space and see the benefits of doing so, not least in providing joined up services.  </a:t>
            </a:r>
          </a:p>
          <a:p>
            <a:r>
              <a:rPr lang="en-GB" sz="1600" dirty="0"/>
              <a:t>However more formal collaborations are scarce, indicating a potential challenge for commissioners in using formal partnership models (</a:t>
            </a:r>
            <a:r>
              <a:rPr lang="en-GB" sz="1600" dirty="0" err="1"/>
              <a:t>ie</a:t>
            </a:r>
            <a:r>
              <a:rPr lang="en-GB" sz="1600" dirty="0"/>
              <a:t> lead partner) in contracting. Commissioners may need to do more work if they want to bring greater diversity/options to their supplier base.</a:t>
            </a:r>
          </a:p>
          <a:p>
            <a:r>
              <a:rPr lang="en-GB" sz="1600" dirty="0"/>
              <a:t>Organisations report that they are very stretched and making time to build relationships with others and to collaborate is hard to do. They tend to work with and build on relationships with people they know rather than work on new relationships.  This could be a missed opportunity for greater collaboration and partnership working.</a:t>
            </a:r>
          </a:p>
          <a:p>
            <a:endParaRPr lang="en-GB" sz="1600" dirty="0"/>
          </a:p>
        </p:txBody>
      </p:sp>
    </p:spTree>
    <p:extLst>
      <p:ext uri="{BB962C8B-B14F-4D97-AF65-F5344CB8AC3E}">
        <p14:creationId xmlns:p14="http://schemas.microsoft.com/office/powerpoint/2010/main" val="2039826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798A0D4-0A25-401E-ABBD-03592B58D195}"/>
              </a:ext>
            </a:extLst>
          </p:cNvPr>
          <p:cNvSpPr>
            <a:spLocks noGrp="1"/>
          </p:cNvSpPr>
          <p:nvPr>
            <p:ph sz="quarter" idx="12"/>
          </p:nvPr>
        </p:nvSpPr>
        <p:spPr>
          <a:xfrm>
            <a:off x="285550" y="649885"/>
            <a:ext cx="8583901" cy="824623"/>
          </a:xfrm>
        </p:spPr>
        <p:txBody>
          <a:bodyPr/>
          <a:lstStyle/>
          <a:p>
            <a:r>
              <a:rPr lang="en-GB" sz="3200" dirty="0"/>
              <a:t>Respondents’ relationship to the council</a:t>
            </a:r>
          </a:p>
        </p:txBody>
      </p:sp>
      <p:sp>
        <p:nvSpPr>
          <p:cNvPr id="3" name="Text Placeholder 2">
            <a:extLst>
              <a:ext uri="{FF2B5EF4-FFF2-40B4-BE49-F238E27FC236}">
                <a16:creationId xmlns:a16="http://schemas.microsoft.com/office/drawing/2014/main" xmlns="" id="{EF5D4B0E-0386-4EB3-95AA-2E0EE3A43AB6}"/>
              </a:ext>
            </a:extLst>
          </p:cNvPr>
          <p:cNvSpPr>
            <a:spLocks noGrp="1"/>
          </p:cNvSpPr>
          <p:nvPr>
            <p:ph type="body" sz="quarter" idx="16"/>
          </p:nvPr>
        </p:nvSpPr>
        <p:spPr/>
        <p:txBody>
          <a:bodyPr/>
          <a:lstStyle/>
          <a:p>
            <a:endParaRPr lang="en-GB"/>
          </a:p>
        </p:txBody>
      </p:sp>
      <p:sp>
        <p:nvSpPr>
          <p:cNvPr id="6" name="TextBox 5">
            <a:extLst>
              <a:ext uri="{FF2B5EF4-FFF2-40B4-BE49-F238E27FC236}">
                <a16:creationId xmlns:a16="http://schemas.microsoft.com/office/drawing/2014/main" xmlns="" id="{4552B016-5F5E-4417-87BA-F08808230B84}"/>
              </a:ext>
            </a:extLst>
          </p:cNvPr>
          <p:cNvSpPr txBox="1"/>
          <p:nvPr/>
        </p:nvSpPr>
        <p:spPr>
          <a:xfrm>
            <a:off x="285550" y="5597426"/>
            <a:ext cx="8347704" cy="584775"/>
          </a:xfrm>
          <a:prstGeom prst="rect">
            <a:avLst/>
          </a:prstGeom>
          <a:noFill/>
        </p:spPr>
        <p:txBody>
          <a:bodyPr wrap="square" rtlCol="0">
            <a:spAutoFit/>
          </a:bodyPr>
          <a:lstStyle/>
          <a:p>
            <a:pPr algn="ctr"/>
            <a:r>
              <a:rPr lang="en-GB" sz="1600" b="1" dirty="0">
                <a:solidFill>
                  <a:schemeClr val="tx2"/>
                </a:solidFill>
                <a:latin typeface="+mn-lt"/>
              </a:rPr>
              <a:t>Just over one third of respondents do not have a relationship with the council. For those that do, most report that this is a good relationship.</a:t>
            </a:r>
          </a:p>
        </p:txBody>
      </p:sp>
      <p:graphicFrame>
        <p:nvGraphicFramePr>
          <p:cNvPr id="7" name="Chart 6">
            <a:extLst>
              <a:ext uri="{FF2B5EF4-FFF2-40B4-BE49-F238E27FC236}">
                <a16:creationId xmlns:a16="http://schemas.microsoft.com/office/drawing/2014/main" xmlns="" id="{0CE13D98-01AA-415A-8724-B57CD709FA50}"/>
              </a:ext>
            </a:extLst>
          </p:cNvPr>
          <p:cNvGraphicFramePr>
            <a:graphicFrameLocks/>
          </p:cNvGraphicFramePr>
          <p:nvPr>
            <p:extLst>
              <p:ext uri="{D42A27DB-BD31-4B8C-83A1-F6EECF244321}">
                <p14:modId xmlns:p14="http://schemas.microsoft.com/office/powerpoint/2010/main" val="889025964"/>
              </p:ext>
            </p:extLst>
          </p:nvPr>
        </p:nvGraphicFramePr>
        <p:xfrm>
          <a:off x="627562" y="1285528"/>
          <a:ext cx="6967538" cy="4213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582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AF0C2FBD-A276-4E8D-AE00-86B1AF5DF368}"/>
              </a:ext>
            </a:extLst>
          </p:cNvPr>
          <p:cNvSpPr>
            <a:spLocks noGrp="1"/>
          </p:cNvSpPr>
          <p:nvPr>
            <p:ph type="body" sz="quarter" idx="16"/>
          </p:nvPr>
        </p:nvSpPr>
        <p:spPr/>
        <p:txBody>
          <a:bodyPr/>
          <a:lstStyle/>
          <a:p>
            <a:endParaRPr lang="en-GB"/>
          </a:p>
        </p:txBody>
      </p:sp>
      <p:graphicFrame>
        <p:nvGraphicFramePr>
          <p:cNvPr id="5" name="Chart 4">
            <a:extLst>
              <a:ext uri="{FF2B5EF4-FFF2-40B4-BE49-F238E27FC236}">
                <a16:creationId xmlns:a16="http://schemas.microsoft.com/office/drawing/2014/main" xmlns="" id="{128DB452-37E4-4A80-8AEE-52B8B80DC0A4}"/>
              </a:ext>
            </a:extLst>
          </p:cNvPr>
          <p:cNvGraphicFramePr>
            <a:graphicFrameLocks/>
          </p:cNvGraphicFramePr>
          <p:nvPr>
            <p:extLst>
              <p:ext uri="{D42A27DB-BD31-4B8C-83A1-F6EECF244321}">
                <p14:modId xmlns:p14="http://schemas.microsoft.com/office/powerpoint/2010/main" val="2706707835"/>
              </p:ext>
            </p:extLst>
          </p:nvPr>
        </p:nvGraphicFramePr>
        <p:xfrm>
          <a:off x="227409" y="1641689"/>
          <a:ext cx="8434136" cy="4142006"/>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1">
            <a:extLst>
              <a:ext uri="{FF2B5EF4-FFF2-40B4-BE49-F238E27FC236}">
                <a16:creationId xmlns:a16="http://schemas.microsoft.com/office/drawing/2014/main" xmlns="" id="{A4C5336C-2F14-4F1D-B480-F15F77947D0A}"/>
              </a:ext>
            </a:extLst>
          </p:cNvPr>
          <p:cNvSpPr>
            <a:spLocks noGrp="1"/>
          </p:cNvSpPr>
          <p:nvPr>
            <p:ph sz="quarter" idx="12"/>
          </p:nvPr>
        </p:nvSpPr>
        <p:spPr>
          <a:xfrm>
            <a:off x="274637" y="726756"/>
            <a:ext cx="8583901" cy="641489"/>
          </a:xfrm>
        </p:spPr>
        <p:txBody>
          <a:bodyPr/>
          <a:lstStyle/>
          <a:p>
            <a:r>
              <a:rPr lang="en-GB" sz="3200" dirty="0"/>
              <a:t>Potential for future partnership work</a:t>
            </a:r>
          </a:p>
        </p:txBody>
      </p:sp>
      <p:sp>
        <p:nvSpPr>
          <p:cNvPr id="7" name="TextBox 6">
            <a:extLst>
              <a:ext uri="{FF2B5EF4-FFF2-40B4-BE49-F238E27FC236}">
                <a16:creationId xmlns:a16="http://schemas.microsoft.com/office/drawing/2014/main" xmlns="" id="{58CD6B41-39CE-4BF0-AF07-768A038C0750}"/>
              </a:ext>
            </a:extLst>
          </p:cNvPr>
          <p:cNvSpPr txBox="1"/>
          <p:nvPr/>
        </p:nvSpPr>
        <p:spPr>
          <a:xfrm>
            <a:off x="482455" y="5651397"/>
            <a:ext cx="8583901" cy="584775"/>
          </a:xfrm>
          <a:prstGeom prst="rect">
            <a:avLst/>
          </a:prstGeom>
          <a:noFill/>
        </p:spPr>
        <p:txBody>
          <a:bodyPr wrap="square" rtlCol="0">
            <a:spAutoFit/>
          </a:bodyPr>
          <a:lstStyle/>
          <a:p>
            <a:r>
              <a:rPr lang="en-GB" sz="1600" b="1" dirty="0">
                <a:solidFill>
                  <a:schemeClr val="tx2"/>
                </a:solidFill>
                <a:latin typeface="+mn-lt"/>
              </a:rPr>
              <a:t>Organisations see potential for greater partnership working, particularly for the CVS, the council, other statutory organisations and businesses.</a:t>
            </a:r>
          </a:p>
        </p:txBody>
      </p:sp>
    </p:spTree>
    <p:extLst>
      <p:ext uri="{BB962C8B-B14F-4D97-AF65-F5344CB8AC3E}">
        <p14:creationId xmlns:p14="http://schemas.microsoft.com/office/powerpoint/2010/main" val="4204141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1F16415-5F5A-4F23-959C-A6485FE79B25}"/>
              </a:ext>
            </a:extLst>
          </p:cNvPr>
          <p:cNvSpPr>
            <a:spLocks noGrp="1"/>
          </p:cNvSpPr>
          <p:nvPr>
            <p:ph sz="quarter" idx="12"/>
          </p:nvPr>
        </p:nvSpPr>
        <p:spPr>
          <a:xfrm>
            <a:off x="267710" y="606507"/>
            <a:ext cx="8583901" cy="824623"/>
          </a:xfrm>
        </p:spPr>
        <p:txBody>
          <a:bodyPr/>
          <a:lstStyle/>
          <a:p>
            <a:r>
              <a:rPr lang="en-GB" sz="3200" dirty="0"/>
              <a:t>How do organisations collaborate with each other?</a:t>
            </a:r>
          </a:p>
        </p:txBody>
      </p:sp>
      <p:sp>
        <p:nvSpPr>
          <p:cNvPr id="3" name="Text Placeholder 2">
            <a:extLst>
              <a:ext uri="{FF2B5EF4-FFF2-40B4-BE49-F238E27FC236}">
                <a16:creationId xmlns:a16="http://schemas.microsoft.com/office/drawing/2014/main" xmlns="" id="{0061477C-0514-45B7-A1F5-5AB3FCA82035}"/>
              </a:ext>
            </a:extLst>
          </p:cNvPr>
          <p:cNvSpPr>
            <a:spLocks noGrp="1"/>
          </p:cNvSpPr>
          <p:nvPr>
            <p:ph type="body" sz="quarter" idx="16"/>
          </p:nvPr>
        </p:nvSpPr>
        <p:spPr/>
        <p:txBody>
          <a:bodyPr/>
          <a:lstStyle/>
          <a:p>
            <a:endParaRPr lang="en-GB"/>
          </a:p>
        </p:txBody>
      </p:sp>
      <p:sp>
        <p:nvSpPr>
          <p:cNvPr id="6" name="TextBox 5">
            <a:extLst>
              <a:ext uri="{FF2B5EF4-FFF2-40B4-BE49-F238E27FC236}">
                <a16:creationId xmlns:a16="http://schemas.microsoft.com/office/drawing/2014/main" xmlns="" id="{907EA6EB-E1F6-41DA-85D2-C1DE03662FA6}"/>
              </a:ext>
            </a:extLst>
          </p:cNvPr>
          <p:cNvSpPr txBox="1"/>
          <p:nvPr/>
        </p:nvSpPr>
        <p:spPr>
          <a:xfrm>
            <a:off x="6007487" y="1278470"/>
            <a:ext cx="2844124" cy="4616648"/>
          </a:xfrm>
          <a:prstGeom prst="rect">
            <a:avLst/>
          </a:prstGeom>
          <a:noFill/>
        </p:spPr>
        <p:txBody>
          <a:bodyPr wrap="square" rtlCol="0">
            <a:spAutoFit/>
          </a:bodyPr>
          <a:lstStyle/>
          <a:p>
            <a:r>
              <a:rPr lang="en-GB" sz="1400" dirty="0">
                <a:solidFill>
                  <a:schemeClr val="tx2"/>
                </a:solidFill>
                <a:latin typeface="+mn-lt"/>
              </a:rPr>
              <a:t>Organisations are most likely to network informally, make referrals or join forces when needed and share resources and space.  They are least likely to do more formal collaboration around joint bids/contracts or consider</a:t>
            </a:r>
            <a:r>
              <a:rPr lang="en-GB" sz="1400">
                <a:solidFill>
                  <a:schemeClr val="tx2"/>
                </a:solidFill>
                <a:latin typeface="+mn-lt"/>
              </a:rPr>
              <a:t> mergers</a:t>
            </a:r>
            <a:r>
              <a:rPr lang="en-GB" sz="1400" dirty="0">
                <a:solidFill>
                  <a:schemeClr val="tx2"/>
                </a:solidFill>
                <a:latin typeface="+mn-lt"/>
              </a:rPr>
              <a:t>.</a:t>
            </a:r>
            <a:r>
              <a:rPr lang="en-GB" sz="1400">
                <a:solidFill>
                  <a:schemeClr val="tx2"/>
                </a:solidFill>
                <a:latin typeface="+mn-lt"/>
              </a:rPr>
              <a:t> </a:t>
            </a:r>
            <a:endParaRPr lang="en-GB" sz="1400" dirty="0">
              <a:solidFill>
                <a:schemeClr val="tx2"/>
              </a:solidFill>
              <a:latin typeface="+mn-lt"/>
            </a:endParaRPr>
          </a:p>
          <a:p>
            <a:endParaRPr lang="en-GB" sz="1400" dirty="0">
              <a:solidFill>
                <a:schemeClr val="tx2"/>
              </a:solidFill>
              <a:latin typeface="+mn-lt"/>
            </a:endParaRPr>
          </a:p>
          <a:p>
            <a:r>
              <a:rPr lang="en-GB" sz="1400" dirty="0">
                <a:solidFill>
                  <a:schemeClr val="tx2"/>
                </a:solidFill>
                <a:latin typeface="+mn-lt"/>
              </a:rPr>
              <a:t>This suggests that collaboration is happening in the borough but not at the level or type that the council or other commissioners/funders might expect.  This does present a challenge for how the council and other agencies commission the sector, being aware that the lead provider model might not be appropriate or achievable for some services/organisations.</a:t>
            </a:r>
          </a:p>
        </p:txBody>
      </p:sp>
      <p:graphicFrame>
        <p:nvGraphicFramePr>
          <p:cNvPr id="7" name="Chart 6">
            <a:extLst>
              <a:ext uri="{FF2B5EF4-FFF2-40B4-BE49-F238E27FC236}">
                <a16:creationId xmlns:a16="http://schemas.microsoft.com/office/drawing/2014/main" xmlns="" id="{3C41A9ED-E62D-43BC-935F-95FBAFDF83C0}"/>
              </a:ext>
            </a:extLst>
          </p:cNvPr>
          <p:cNvGraphicFramePr>
            <a:graphicFrameLocks/>
          </p:cNvGraphicFramePr>
          <p:nvPr>
            <p:extLst>
              <p:ext uri="{D42A27DB-BD31-4B8C-83A1-F6EECF244321}">
                <p14:modId xmlns:p14="http://schemas.microsoft.com/office/powerpoint/2010/main" val="3365001970"/>
              </p:ext>
            </p:extLst>
          </p:nvPr>
        </p:nvGraphicFramePr>
        <p:xfrm>
          <a:off x="280049" y="1515979"/>
          <a:ext cx="5592235" cy="46321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196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FFAC6E9-4099-4A36-A8BB-E10BA7816B4D}"/>
              </a:ext>
            </a:extLst>
          </p:cNvPr>
          <p:cNvSpPr>
            <a:spLocks noGrp="1"/>
          </p:cNvSpPr>
          <p:nvPr>
            <p:ph sz="quarter" idx="12"/>
          </p:nvPr>
        </p:nvSpPr>
        <p:spPr/>
        <p:txBody>
          <a:bodyPr/>
          <a:lstStyle/>
          <a:p>
            <a:r>
              <a:rPr lang="en-GB" dirty="0"/>
              <a:t>Introduction</a:t>
            </a:r>
          </a:p>
        </p:txBody>
      </p:sp>
      <p:sp>
        <p:nvSpPr>
          <p:cNvPr id="3" name="Text Placeholder 2">
            <a:extLst>
              <a:ext uri="{FF2B5EF4-FFF2-40B4-BE49-F238E27FC236}">
                <a16:creationId xmlns:a16="http://schemas.microsoft.com/office/drawing/2014/main" xmlns="" id="{86D99C33-1CBC-401C-94CF-AC821DC6924B}"/>
              </a:ext>
            </a:extLst>
          </p:cNvPr>
          <p:cNvSpPr>
            <a:spLocks noGrp="1"/>
          </p:cNvSpPr>
          <p:nvPr>
            <p:ph type="body" sz="quarter" idx="16"/>
          </p:nvPr>
        </p:nvSpPr>
        <p:spPr/>
        <p:txBody>
          <a:bodyPr/>
          <a:lstStyle/>
          <a:p>
            <a:endParaRPr lang="en-GB"/>
          </a:p>
        </p:txBody>
      </p:sp>
      <p:pic>
        <p:nvPicPr>
          <p:cNvPr id="5" name="Picture 4">
            <a:extLst>
              <a:ext uri="{FF2B5EF4-FFF2-40B4-BE49-F238E27FC236}">
                <a16:creationId xmlns:a16="http://schemas.microsoft.com/office/drawing/2014/main" xmlns="" id="{B7BE91E9-CCBA-433F-A29D-21D8475357B2}"/>
              </a:ext>
            </a:extLst>
          </p:cNvPr>
          <p:cNvPicPr>
            <a:picLocks noChangeAspect="1"/>
          </p:cNvPicPr>
          <p:nvPr/>
        </p:nvPicPr>
        <p:blipFill>
          <a:blip r:embed="rId2"/>
          <a:stretch>
            <a:fillRect/>
          </a:stretch>
        </p:blipFill>
        <p:spPr>
          <a:xfrm>
            <a:off x="720956" y="2183027"/>
            <a:ext cx="3353091" cy="2054530"/>
          </a:xfrm>
          <a:prstGeom prst="rect">
            <a:avLst/>
          </a:prstGeom>
        </p:spPr>
      </p:pic>
      <p:sp>
        <p:nvSpPr>
          <p:cNvPr id="4" name="Text Placeholder 3">
            <a:extLst>
              <a:ext uri="{FF2B5EF4-FFF2-40B4-BE49-F238E27FC236}">
                <a16:creationId xmlns:a16="http://schemas.microsoft.com/office/drawing/2014/main" xmlns="" id="{B1288A08-E54C-4BD3-B847-9C96EFC1674B}"/>
              </a:ext>
            </a:extLst>
          </p:cNvPr>
          <p:cNvSpPr>
            <a:spLocks noGrp="1"/>
          </p:cNvSpPr>
          <p:nvPr>
            <p:ph type="body" sz="quarter" idx="18"/>
          </p:nvPr>
        </p:nvSpPr>
        <p:spPr>
          <a:xfrm>
            <a:off x="367928" y="1729630"/>
            <a:ext cx="8583813" cy="4147666"/>
          </a:xfrm>
        </p:spPr>
        <p:txBody>
          <a:bodyPr/>
          <a:lstStyle/>
          <a:p>
            <a:r>
              <a:rPr lang="en-GB" dirty="0"/>
              <a:t>Consultation took place early summer, report in June</a:t>
            </a:r>
          </a:p>
          <a:p>
            <a:endParaRPr lang="en-GB" dirty="0"/>
          </a:p>
          <a:p>
            <a:endParaRPr lang="en-GB" dirty="0"/>
          </a:p>
          <a:p>
            <a:endParaRPr lang="en-GB" dirty="0"/>
          </a:p>
          <a:p>
            <a:r>
              <a:rPr lang="en-GB" dirty="0"/>
              <a:t>Important context: Civil Society Strategy, Mayoral response to Philanthropy Review</a:t>
            </a:r>
          </a:p>
          <a:p>
            <a:r>
              <a:rPr lang="en-GB" dirty="0"/>
              <a:t>Reflections from work in other places: Camden, Harrow, Hounslow, Waltham Forest, Southwark, Richmond</a:t>
            </a:r>
          </a:p>
          <a:p>
            <a:endParaRPr lang="en-GB" dirty="0"/>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3677433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85462" y="696770"/>
            <a:ext cx="8611403" cy="784634"/>
          </a:xfrm>
        </p:spPr>
        <p:txBody>
          <a:bodyPr/>
          <a:lstStyle/>
          <a:p>
            <a:r>
              <a:rPr lang="en-GB" sz="3200" dirty="0"/>
              <a:t>Findings from our conversations (1)</a:t>
            </a:r>
          </a:p>
        </p:txBody>
      </p:sp>
      <p:sp>
        <p:nvSpPr>
          <p:cNvPr id="3" name="Text Placeholder 2"/>
          <p:cNvSpPr>
            <a:spLocks noGrp="1"/>
          </p:cNvSpPr>
          <p:nvPr>
            <p:ph type="body" sz="quarter" idx="16"/>
          </p:nvPr>
        </p:nvSpPr>
        <p:spPr/>
        <p:txBody>
          <a:bodyPr/>
          <a:lstStyle/>
          <a:p>
            <a:endParaRPr lang="en-GB" dirty="0"/>
          </a:p>
        </p:txBody>
      </p:sp>
      <p:sp>
        <p:nvSpPr>
          <p:cNvPr id="4" name="TextBox 3">
            <a:extLst>
              <a:ext uri="{FF2B5EF4-FFF2-40B4-BE49-F238E27FC236}">
                <a16:creationId xmlns:a16="http://schemas.microsoft.com/office/drawing/2014/main" xmlns="" id="{F5CCA3BB-808B-4A72-ADBE-58CCB8E60E65}"/>
              </a:ext>
            </a:extLst>
          </p:cNvPr>
          <p:cNvSpPr txBox="1"/>
          <p:nvPr/>
        </p:nvSpPr>
        <p:spPr>
          <a:xfrm>
            <a:off x="227971" y="1393540"/>
            <a:ext cx="8630567" cy="5464460"/>
          </a:xfrm>
          <a:prstGeom prst="rect">
            <a:avLst/>
          </a:prstGeom>
          <a:noFill/>
        </p:spPr>
        <p:txBody>
          <a:bodyPr wrap="square" numCol="2" rtlCol="0">
            <a:spAutoFit/>
          </a:bodyPr>
          <a:lstStyle/>
          <a:p>
            <a:pPr marL="108000"/>
            <a:r>
              <a:rPr lang="en-GB" sz="1600" dirty="0">
                <a:solidFill>
                  <a:schemeClr val="tx2"/>
                </a:solidFill>
                <a:latin typeface="+mn-lt"/>
              </a:rPr>
              <a:t>There was a general view from consultees that the Council is only working with charities so that they can  deliver services at a drastically reduced cost.  Voluntary organisations felt that the council should create a framework to deliver services that was based on co-production and co-design, with the sector and residents.</a:t>
            </a:r>
          </a:p>
          <a:p>
            <a:pPr marL="108000"/>
            <a:endParaRPr lang="en-GB" sz="1600" dirty="0">
              <a:solidFill>
                <a:schemeClr val="tx2"/>
              </a:solidFill>
              <a:latin typeface="+mn-lt"/>
            </a:endParaRPr>
          </a:p>
          <a:p>
            <a:pPr marL="108000"/>
            <a:endParaRPr lang="en-GB" sz="1600" dirty="0">
              <a:solidFill>
                <a:schemeClr val="tx2"/>
              </a:solidFill>
              <a:latin typeface="+mn-lt"/>
            </a:endParaRPr>
          </a:p>
          <a:p>
            <a:pPr marL="180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endParaRPr lang="en-GB" sz="1600" dirty="0">
              <a:solidFill>
                <a:schemeClr val="tx2"/>
              </a:solidFill>
              <a:latin typeface="+mn-lt"/>
            </a:endParaRPr>
          </a:p>
          <a:p>
            <a:pPr marL="108000"/>
            <a:r>
              <a:rPr lang="en-GB" sz="1600" dirty="0">
                <a:solidFill>
                  <a:schemeClr val="tx2"/>
                </a:solidFill>
                <a:latin typeface="+mn-lt"/>
              </a:rPr>
              <a:t>There was also a degree of frustration that the council has done a lot of consultation but that this has not led to further action. Maintaining relationships with the council is challenging not least because of the time and effort needed by organisations to sustain them. </a:t>
            </a:r>
          </a:p>
          <a:p>
            <a:pPr marL="108000"/>
            <a:endParaRPr lang="en-GB" sz="1600" dirty="0">
              <a:solidFill>
                <a:schemeClr val="tx2"/>
              </a:solidFill>
              <a:latin typeface="+mn-lt"/>
            </a:endParaRPr>
          </a:p>
          <a:p>
            <a:pPr marL="108000"/>
            <a:r>
              <a:rPr lang="en-GB" sz="1600" dirty="0">
                <a:solidFill>
                  <a:schemeClr val="tx2"/>
                </a:solidFill>
                <a:latin typeface="+mn-lt"/>
              </a:rPr>
              <a:t>Although organisations recognised that lack of funding  and cutting costs is the greatest issue facing the council they felt that conversations now need to move on to finding alternative solutions.</a:t>
            </a:r>
          </a:p>
          <a:p>
            <a:pPr marL="108000"/>
            <a:endParaRPr lang="en-GB" sz="1600" dirty="0">
              <a:solidFill>
                <a:schemeClr val="tx2"/>
              </a:solidFill>
              <a:latin typeface="+mn-lt"/>
            </a:endParaRPr>
          </a:p>
          <a:p>
            <a:pPr marL="108000"/>
            <a:endParaRPr lang="en-GB" sz="1600" dirty="0">
              <a:solidFill>
                <a:schemeClr val="tx2"/>
              </a:solidFill>
              <a:latin typeface="+mn-lt"/>
            </a:endParaRPr>
          </a:p>
        </p:txBody>
      </p:sp>
      <p:sp>
        <p:nvSpPr>
          <p:cNvPr id="10" name="Speech Bubble: Rectangle with Corners Rounded 9">
            <a:extLst>
              <a:ext uri="{FF2B5EF4-FFF2-40B4-BE49-F238E27FC236}">
                <a16:creationId xmlns:a16="http://schemas.microsoft.com/office/drawing/2014/main" xmlns="" id="{97B70958-E3F8-487C-8C15-3FA47AEDD5A4}"/>
              </a:ext>
            </a:extLst>
          </p:cNvPr>
          <p:cNvSpPr/>
          <p:nvPr/>
        </p:nvSpPr>
        <p:spPr>
          <a:xfrm>
            <a:off x="379453" y="3461849"/>
            <a:ext cx="4031680" cy="965200"/>
          </a:xfrm>
          <a:prstGeom prst="wedgeRoundRectCallout">
            <a:avLst>
              <a:gd name="adj1" fmla="val -44807"/>
              <a:gd name="adj2" fmla="val 6250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t>“</a:t>
            </a:r>
            <a:r>
              <a:rPr lang="en-GB" sz="1200" b="1"/>
              <a:t>There</a:t>
            </a:r>
            <a:r>
              <a:rPr lang="en-GB" sz="1200" b="1" dirty="0"/>
              <a:t> was a time when charities worked in partnership with the council and they had an interest in what charities were doing and they had joint work with us and now it feels like that is disappearing”</a:t>
            </a:r>
          </a:p>
        </p:txBody>
      </p:sp>
      <p:sp>
        <p:nvSpPr>
          <p:cNvPr id="12" name="Speech Bubble: Rectangle with Corners Rounded 11">
            <a:extLst>
              <a:ext uri="{FF2B5EF4-FFF2-40B4-BE49-F238E27FC236}">
                <a16:creationId xmlns:a16="http://schemas.microsoft.com/office/drawing/2014/main" xmlns="" id="{B4B65595-3C52-4959-BF2C-B45F98C61C2B}"/>
              </a:ext>
            </a:extLst>
          </p:cNvPr>
          <p:cNvSpPr/>
          <p:nvPr/>
        </p:nvSpPr>
        <p:spPr>
          <a:xfrm>
            <a:off x="387919" y="4659247"/>
            <a:ext cx="3920068" cy="1270000"/>
          </a:xfrm>
          <a:prstGeom prst="wedgeRoundRectCallout">
            <a:avLst>
              <a:gd name="adj1" fmla="val -44807"/>
              <a:gd name="adj2" fmla="val 6250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t>“About a year ago the Council were really good and managed to sit down with a few councillors and officers </a:t>
            </a:r>
            <a:r>
              <a:rPr lang="en-GB" sz="1200" b="1"/>
              <a:t>to </a:t>
            </a:r>
            <a:r>
              <a:rPr lang="en-GB" sz="1200" b="1" dirty="0"/>
              <a:t>get </a:t>
            </a:r>
            <a:r>
              <a:rPr lang="en-GB" sz="1200" b="1"/>
              <a:t>their</a:t>
            </a:r>
            <a:r>
              <a:rPr lang="en-GB" sz="1200" b="1" dirty="0"/>
              <a:t> opinions but now tried to get back in touch with them and you lose touch – and trying to re-establish that </a:t>
            </a:r>
            <a:r>
              <a:rPr lang="en-GB" sz="1200" b="1"/>
              <a:t>is</a:t>
            </a:r>
            <a:r>
              <a:rPr lang="en-GB" sz="1200" b="1" dirty="0"/>
              <a:t> quite hard and trying to maintain that relationship is hard”</a:t>
            </a:r>
          </a:p>
        </p:txBody>
      </p:sp>
      <p:sp>
        <p:nvSpPr>
          <p:cNvPr id="16" name="Speech Bubble: Rectangle with Corners Rounded 15">
            <a:extLst>
              <a:ext uri="{FF2B5EF4-FFF2-40B4-BE49-F238E27FC236}">
                <a16:creationId xmlns:a16="http://schemas.microsoft.com/office/drawing/2014/main" xmlns="" id="{55C32CFD-E33F-4103-89DD-2CD28FA9A121}"/>
              </a:ext>
            </a:extLst>
          </p:cNvPr>
          <p:cNvSpPr/>
          <p:nvPr/>
        </p:nvSpPr>
        <p:spPr>
          <a:xfrm>
            <a:off x="4670278" y="4659069"/>
            <a:ext cx="4085803" cy="1462153"/>
          </a:xfrm>
          <a:prstGeom prst="wedgeRoundRectCallout">
            <a:avLst>
              <a:gd name="adj1" fmla="val -44807"/>
              <a:gd name="adj2" fmla="val 6250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t>“We need action – we’ve engaged and now the council need to engage back with us – we want to know what the next steps are – now it’s about communication – it’s about the council coming out to talk to us and showing their learning – how do they plan to address/an answer for it – especially beyond we have no money.“</a:t>
            </a:r>
          </a:p>
        </p:txBody>
      </p:sp>
    </p:spTree>
    <p:extLst>
      <p:ext uri="{BB962C8B-B14F-4D97-AF65-F5344CB8AC3E}">
        <p14:creationId xmlns:p14="http://schemas.microsoft.com/office/powerpoint/2010/main" val="674507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B35EED3-62A2-418B-9836-14501A0117FA}"/>
              </a:ext>
            </a:extLst>
          </p:cNvPr>
          <p:cNvSpPr>
            <a:spLocks noGrp="1"/>
          </p:cNvSpPr>
          <p:nvPr>
            <p:ph sz="quarter" idx="12"/>
          </p:nvPr>
        </p:nvSpPr>
        <p:spPr>
          <a:xfrm>
            <a:off x="285461" y="627628"/>
            <a:ext cx="8496527" cy="618467"/>
          </a:xfrm>
        </p:spPr>
        <p:txBody>
          <a:bodyPr/>
          <a:lstStyle/>
          <a:p>
            <a:r>
              <a:rPr lang="en-GB" sz="3200" dirty="0"/>
              <a:t>Findings from our conversations (2) </a:t>
            </a:r>
          </a:p>
        </p:txBody>
      </p:sp>
      <p:sp>
        <p:nvSpPr>
          <p:cNvPr id="3" name="Text Placeholder 2">
            <a:extLst>
              <a:ext uri="{FF2B5EF4-FFF2-40B4-BE49-F238E27FC236}">
                <a16:creationId xmlns:a16="http://schemas.microsoft.com/office/drawing/2014/main" xmlns="" id="{00B346C0-8024-4E7A-B84D-C56E1184E4BB}"/>
              </a:ext>
            </a:extLst>
          </p:cNvPr>
          <p:cNvSpPr>
            <a:spLocks noGrp="1"/>
          </p:cNvSpPr>
          <p:nvPr>
            <p:ph type="body" sz="quarter" idx="16"/>
          </p:nvPr>
        </p:nvSpPr>
        <p:spPr/>
        <p:txBody>
          <a:bodyPr/>
          <a:lstStyle/>
          <a:p>
            <a:endParaRPr lang="en-GB" dirty="0"/>
          </a:p>
        </p:txBody>
      </p:sp>
      <p:sp>
        <p:nvSpPr>
          <p:cNvPr id="4" name="Text Placeholder 3">
            <a:extLst>
              <a:ext uri="{FF2B5EF4-FFF2-40B4-BE49-F238E27FC236}">
                <a16:creationId xmlns:a16="http://schemas.microsoft.com/office/drawing/2014/main" xmlns="" id="{E56109E0-D730-413E-B45E-3F70A0015E82}"/>
              </a:ext>
            </a:extLst>
          </p:cNvPr>
          <p:cNvSpPr>
            <a:spLocks noGrp="1"/>
          </p:cNvSpPr>
          <p:nvPr>
            <p:ph type="body" sz="quarter" idx="18"/>
          </p:nvPr>
        </p:nvSpPr>
        <p:spPr>
          <a:xfrm>
            <a:off x="291871" y="1169772"/>
            <a:ext cx="8496528" cy="5060599"/>
          </a:xfrm>
        </p:spPr>
        <p:txBody>
          <a:bodyPr numCol="2">
            <a:noAutofit/>
          </a:bodyPr>
          <a:lstStyle/>
          <a:p>
            <a:pPr marL="81000" indent="0">
              <a:spcBef>
                <a:spcPts val="506"/>
              </a:spcBef>
              <a:buClr>
                <a:srgbClr val="ED7D31"/>
              </a:buClr>
              <a:buNone/>
            </a:pPr>
            <a:r>
              <a:rPr lang="en-GB" altLang="en-US" sz="1400" dirty="0">
                <a:latin typeface="Lato" panose="020F0502020204030203"/>
              </a:rPr>
              <a:t>In our conversations voluntary organisations expressed the view that, in general, the Council had maintained poor relationships with the sector, although those centres supported by the council were more positive about their relationship</a:t>
            </a:r>
          </a:p>
          <a:p>
            <a:pPr marL="81000" indent="0">
              <a:spcBef>
                <a:spcPts val="506"/>
              </a:spcBef>
              <a:buClr>
                <a:srgbClr val="ED7D31"/>
              </a:buClr>
              <a:buNone/>
            </a:pPr>
            <a:r>
              <a:rPr lang="en-GB" altLang="en-US" sz="1400" dirty="0">
                <a:latin typeface="Lato" panose="020F0502020204030203"/>
              </a:rPr>
              <a:t>There were piecemeal examples of collaboration, </a:t>
            </a:r>
            <a:r>
              <a:rPr lang="en-US" altLang="en-US" sz="1400" dirty="0">
                <a:latin typeface="Lato" panose="020F0502020204030203"/>
              </a:rPr>
              <a:t>but a sense that there was no guidance or strategic oversight.  Successful </a:t>
            </a:r>
            <a:r>
              <a:rPr lang="en-GB" sz="1400" dirty="0">
                <a:latin typeface="Lato" panose="020F0502020204030203"/>
              </a:rPr>
              <a:t>partnership working was felt to be disproportionately related to the strength of personal relationships.</a:t>
            </a:r>
          </a:p>
          <a:p>
            <a:pPr marL="81000" indent="0">
              <a:spcBef>
                <a:spcPts val="506"/>
              </a:spcBef>
              <a:buClr>
                <a:srgbClr val="ED7D31"/>
              </a:buClr>
              <a:buNone/>
            </a:pPr>
            <a:endParaRPr lang="en-GB" sz="1400" dirty="0">
              <a:latin typeface="Lato" panose="020F0502020204030203"/>
            </a:endParaRPr>
          </a:p>
          <a:p>
            <a:pPr marL="81000" indent="0">
              <a:spcBef>
                <a:spcPts val="506"/>
              </a:spcBef>
              <a:buClr>
                <a:srgbClr val="ED7D31"/>
              </a:buClr>
              <a:buNone/>
            </a:pPr>
            <a:r>
              <a:rPr lang="en-GB" altLang="en-US" sz="1400" dirty="0">
                <a:latin typeface="Lato" panose="020F0502020204030203"/>
              </a:rPr>
              <a:t> </a:t>
            </a:r>
            <a:endParaRPr lang="en-GB" sz="1400" dirty="0">
              <a:latin typeface="Lato" panose="020F0502020204030203"/>
            </a:endParaRPr>
          </a:p>
          <a:p>
            <a:pPr marL="81000" indent="0">
              <a:spcBef>
                <a:spcPts val="0"/>
              </a:spcBef>
              <a:spcAft>
                <a:spcPts val="450"/>
              </a:spcAft>
              <a:buNone/>
            </a:pPr>
            <a:endParaRPr lang="en-US" sz="1400" dirty="0">
              <a:latin typeface="Lato" panose="020F0502020204030203"/>
            </a:endParaRPr>
          </a:p>
          <a:p>
            <a:pPr marL="81000" indent="0">
              <a:spcBef>
                <a:spcPts val="0"/>
              </a:spcBef>
              <a:spcAft>
                <a:spcPts val="450"/>
              </a:spcAft>
              <a:buNone/>
            </a:pPr>
            <a:endParaRPr lang="en-US" sz="1400" dirty="0">
              <a:latin typeface="Lato" panose="020F0502020204030203"/>
            </a:endParaRPr>
          </a:p>
          <a:p>
            <a:pPr marL="81000" indent="0">
              <a:spcBef>
                <a:spcPts val="506"/>
              </a:spcBef>
              <a:buNone/>
            </a:pPr>
            <a:endParaRPr lang="en-US" sz="1400" dirty="0">
              <a:latin typeface="Lato" panose="020F0502020204030203"/>
            </a:endParaRPr>
          </a:p>
          <a:p>
            <a:pPr marL="81000" indent="0">
              <a:spcBef>
                <a:spcPts val="506"/>
              </a:spcBef>
              <a:buNone/>
            </a:pPr>
            <a:endParaRPr lang="en-US" sz="1400" dirty="0">
              <a:latin typeface="Lato" panose="020F0502020204030203"/>
            </a:endParaRPr>
          </a:p>
          <a:p>
            <a:pPr marL="81000" indent="0">
              <a:spcBef>
                <a:spcPts val="506"/>
              </a:spcBef>
              <a:buNone/>
            </a:pPr>
            <a:r>
              <a:rPr lang="en-GB" sz="1400" dirty="0">
                <a:latin typeface="Lato" panose="020F0502020204030203"/>
              </a:rPr>
              <a:t>Developing relationships with other groups takes time – this was raised as one of the obvious, but important barriers to why collaboration does not happen as often as it should. Many of the community centres interviewed were sceptical about the possibility of effective collaboration with the private sector –some felt they were in direct competition. </a:t>
            </a:r>
          </a:p>
          <a:p>
            <a:pPr marL="81000" indent="0">
              <a:buClr>
                <a:srgbClr val="ED7D31"/>
              </a:buClr>
              <a:buNone/>
            </a:pPr>
            <a:r>
              <a:rPr lang="en-GB" sz="1400" dirty="0">
                <a:latin typeface="Lato" panose="020F0502020204030203"/>
              </a:rPr>
              <a:t>There was also a feeling that the business sector in Redbridge was too small to make collaboration particularly useful or </a:t>
            </a:r>
            <a:r>
              <a:rPr lang="en-GB" sz="1400" dirty="0"/>
              <a:t>transformative</a:t>
            </a:r>
            <a:r>
              <a:rPr lang="en-GB" sz="1400" dirty="0">
                <a:latin typeface="Lato" panose="020F0502020204030203"/>
              </a:rPr>
              <a:t>.</a:t>
            </a:r>
          </a:p>
          <a:p>
            <a:pPr marL="81000" indent="0">
              <a:buClr>
                <a:srgbClr val="ED7D31"/>
              </a:buClr>
              <a:buNone/>
            </a:pPr>
            <a:endParaRPr lang="en-GB" sz="1400" dirty="0">
              <a:latin typeface="Lato" panose="020F0502020204030203"/>
            </a:endParaRPr>
          </a:p>
          <a:p>
            <a:pPr marL="81000" indent="0">
              <a:buClr>
                <a:srgbClr val="ED7D31"/>
              </a:buClr>
              <a:buNone/>
            </a:pPr>
            <a:endParaRPr lang="en-GB" sz="1400" dirty="0">
              <a:latin typeface="Lato" panose="020F0502020204030203"/>
            </a:endParaRPr>
          </a:p>
          <a:p>
            <a:pPr marL="81000" indent="0">
              <a:buClr>
                <a:srgbClr val="ED7D31"/>
              </a:buClr>
              <a:buNone/>
            </a:pPr>
            <a:endParaRPr lang="en-GB" sz="1400" dirty="0">
              <a:latin typeface="Lato" panose="020F0502020204030203"/>
            </a:endParaRPr>
          </a:p>
          <a:p>
            <a:pPr marL="81000" indent="0">
              <a:buClr>
                <a:srgbClr val="ED7D31"/>
              </a:buClr>
              <a:buNone/>
            </a:pPr>
            <a:r>
              <a:rPr lang="en-GB" sz="1400" dirty="0">
                <a:latin typeface="Lato" panose="020F0502020204030203"/>
              </a:rPr>
              <a:t>People did feel that were opportunities to work with business but that this needed to be better facilitated.</a:t>
            </a:r>
          </a:p>
        </p:txBody>
      </p:sp>
      <p:sp>
        <p:nvSpPr>
          <p:cNvPr id="5" name="Speech Bubble: Rectangle with Corners Rounded 4">
            <a:extLst>
              <a:ext uri="{FF2B5EF4-FFF2-40B4-BE49-F238E27FC236}">
                <a16:creationId xmlns:a16="http://schemas.microsoft.com/office/drawing/2014/main" xmlns="" id="{091BC716-6612-417A-B5A1-73F65DBD89EA}"/>
              </a:ext>
            </a:extLst>
          </p:cNvPr>
          <p:cNvSpPr/>
          <p:nvPr/>
        </p:nvSpPr>
        <p:spPr>
          <a:xfrm>
            <a:off x="421504" y="3814546"/>
            <a:ext cx="3892731" cy="959558"/>
          </a:xfrm>
          <a:prstGeom prst="wedgeRoundRectCallout">
            <a:avLst>
              <a:gd name="adj1" fmla="val -49550"/>
              <a:gd name="adj2" fmla="val 55189"/>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b="1" dirty="0">
                <a:solidFill>
                  <a:srgbClr val="FFFFFF"/>
                </a:solidFill>
                <a:latin typeface="+mj-lt"/>
              </a:rPr>
              <a:t>“Collaboration is really about who you know – you wouldn’t naturally go to the council – they have walls that you just can’t get through – you have to try and find what’s going on in your area and link in somehow”</a:t>
            </a:r>
          </a:p>
        </p:txBody>
      </p:sp>
      <p:sp>
        <p:nvSpPr>
          <p:cNvPr id="6" name="Speech Bubble: Rectangle with Corners Rounded 5">
            <a:extLst>
              <a:ext uri="{FF2B5EF4-FFF2-40B4-BE49-F238E27FC236}">
                <a16:creationId xmlns:a16="http://schemas.microsoft.com/office/drawing/2014/main" xmlns="" id="{A37914B1-8902-44B7-BD22-CF261FFF644B}"/>
              </a:ext>
            </a:extLst>
          </p:cNvPr>
          <p:cNvSpPr/>
          <p:nvPr/>
        </p:nvSpPr>
        <p:spPr>
          <a:xfrm>
            <a:off x="355601" y="4912200"/>
            <a:ext cx="3892731" cy="1053581"/>
          </a:xfrm>
          <a:prstGeom prst="wedgeRoundRectCallout">
            <a:avLst>
              <a:gd name="adj1" fmla="val -42961"/>
              <a:gd name="adj2" fmla="val 55518"/>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spcAft>
                <a:spcPts val="0"/>
              </a:spcAft>
              <a:buNone/>
            </a:pPr>
            <a:r>
              <a:rPr lang="en-GB" sz="1100" b="1" dirty="0"/>
              <a:t>“{our}.. partnership with x centre….came about with me contacting {them}and arranging a hamper drive – and just a discussion about what we could do to help and what they could do .…..it’s knowing who to contact”</a:t>
            </a:r>
          </a:p>
        </p:txBody>
      </p:sp>
      <p:sp>
        <p:nvSpPr>
          <p:cNvPr id="7" name="Speech Bubble: Rectangle with Corners Rounded 6">
            <a:extLst>
              <a:ext uri="{FF2B5EF4-FFF2-40B4-BE49-F238E27FC236}">
                <a16:creationId xmlns:a16="http://schemas.microsoft.com/office/drawing/2014/main" xmlns="" id="{769B9F94-7D6C-4EAC-998B-4A591A83881C}"/>
              </a:ext>
            </a:extLst>
          </p:cNvPr>
          <p:cNvSpPr/>
          <p:nvPr/>
        </p:nvSpPr>
        <p:spPr>
          <a:xfrm>
            <a:off x="4581550" y="3814546"/>
            <a:ext cx="4047076" cy="1448100"/>
          </a:xfrm>
          <a:prstGeom prst="wedgeRoundRectCallout">
            <a:avLst>
              <a:gd name="adj1" fmla="val -49550"/>
              <a:gd name="adj2" fmla="val 55189"/>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spcAft>
                <a:spcPts val="0"/>
              </a:spcAft>
              <a:buNone/>
            </a:pPr>
            <a:r>
              <a:rPr lang="en-GB" sz="1100" b="1" dirty="0">
                <a:latin typeface="+mj-lt"/>
              </a:rPr>
              <a:t>“We think about collaborating with businesses but the businesses here are small – no one has a CSR budget – we talk to the BID and the chamber of commerce – but they operate like small charities – but they don’t have any money – we’ve done bits of work to get paid staff to mentor volunteers, but we haven’t been able to sustain that “</a:t>
            </a:r>
          </a:p>
        </p:txBody>
      </p:sp>
    </p:spTree>
    <p:extLst>
      <p:ext uri="{BB962C8B-B14F-4D97-AF65-F5344CB8AC3E}">
        <p14:creationId xmlns:p14="http://schemas.microsoft.com/office/powerpoint/2010/main" val="3801013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886D5E76-A957-4C5D-8C68-0F1276793E7A}"/>
              </a:ext>
            </a:extLst>
          </p:cNvPr>
          <p:cNvSpPr>
            <a:spLocks noGrp="1"/>
          </p:cNvSpPr>
          <p:nvPr>
            <p:ph sz="quarter" idx="12"/>
          </p:nvPr>
        </p:nvSpPr>
        <p:spPr>
          <a:xfrm>
            <a:off x="285462" y="604231"/>
            <a:ext cx="8583901" cy="824623"/>
          </a:xfrm>
        </p:spPr>
        <p:txBody>
          <a:bodyPr/>
          <a:lstStyle/>
          <a:p>
            <a:r>
              <a:rPr lang="en-GB" sz="3200" dirty="0"/>
              <a:t>What could be done to improve partnership and collaboration?</a:t>
            </a:r>
          </a:p>
        </p:txBody>
      </p:sp>
      <p:sp>
        <p:nvSpPr>
          <p:cNvPr id="3" name="Text Placeholder 2">
            <a:extLst>
              <a:ext uri="{FF2B5EF4-FFF2-40B4-BE49-F238E27FC236}">
                <a16:creationId xmlns:a16="http://schemas.microsoft.com/office/drawing/2014/main" xmlns="" id="{0F40BA2E-57F5-49F6-B0D4-F77B42EDF874}"/>
              </a:ext>
            </a:extLst>
          </p:cNvPr>
          <p:cNvSpPr>
            <a:spLocks noGrp="1"/>
          </p:cNvSpPr>
          <p:nvPr>
            <p:ph type="body" sz="quarter" idx="16"/>
          </p:nvPr>
        </p:nvSpPr>
        <p:spPr/>
        <p:txBody>
          <a:bodyPr/>
          <a:lstStyle/>
          <a:p>
            <a:endParaRPr lang="en-GB"/>
          </a:p>
        </p:txBody>
      </p:sp>
      <p:sp>
        <p:nvSpPr>
          <p:cNvPr id="5" name="Rectangle 4">
            <a:extLst>
              <a:ext uri="{FF2B5EF4-FFF2-40B4-BE49-F238E27FC236}">
                <a16:creationId xmlns:a16="http://schemas.microsoft.com/office/drawing/2014/main" xmlns="" id="{35E286E2-6034-4197-A9A3-3986BDE2C531}"/>
              </a:ext>
            </a:extLst>
          </p:cNvPr>
          <p:cNvSpPr/>
          <p:nvPr/>
        </p:nvSpPr>
        <p:spPr>
          <a:xfrm>
            <a:off x="285550" y="1787081"/>
            <a:ext cx="8122508" cy="954107"/>
          </a:xfrm>
          <a:prstGeom prst="rect">
            <a:avLst/>
          </a:prstGeom>
        </p:spPr>
        <p:txBody>
          <a:bodyPr wrap="square">
            <a:spAutoFit/>
          </a:bodyPr>
          <a:lstStyle/>
          <a:p>
            <a:r>
              <a:rPr lang="en-GB" sz="1400" dirty="0">
                <a:solidFill>
                  <a:srgbClr val="002060"/>
                </a:solidFill>
                <a:latin typeface="Lato" panose="020F0502020204030203"/>
              </a:rPr>
              <a:t>While we have seen positive examples of organisations working together, many felt that more could be done to improve connections and partnerships between them. Others had specific suggestions for things that the Council could do, such as providing “premises for fundraising events” or other resources.</a:t>
            </a:r>
          </a:p>
        </p:txBody>
      </p:sp>
      <p:pic>
        <p:nvPicPr>
          <p:cNvPr id="7" name="Picture 6">
            <a:extLst>
              <a:ext uri="{FF2B5EF4-FFF2-40B4-BE49-F238E27FC236}">
                <a16:creationId xmlns:a16="http://schemas.microsoft.com/office/drawing/2014/main" xmlns="" id="{AAB65587-D01A-47AE-A23A-55A870FD1676}"/>
              </a:ext>
            </a:extLst>
          </p:cNvPr>
          <p:cNvPicPr>
            <a:picLocks noChangeAspect="1"/>
          </p:cNvPicPr>
          <p:nvPr/>
        </p:nvPicPr>
        <p:blipFill>
          <a:blip r:embed="rId2"/>
          <a:stretch>
            <a:fillRect/>
          </a:stretch>
        </p:blipFill>
        <p:spPr>
          <a:xfrm>
            <a:off x="599931" y="2676503"/>
            <a:ext cx="7944138" cy="3525036"/>
          </a:xfrm>
          <a:prstGeom prst="rect">
            <a:avLst/>
          </a:prstGeom>
        </p:spPr>
      </p:pic>
    </p:spTree>
    <p:extLst>
      <p:ext uri="{BB962C8B-B14F-4D97-AF65-F5344CB8AC3E}">
        <p14:creationId xmlns:p14="http://schemas.microsoft.com/office/powerpoint/2010/main" val="354685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F731A-4A2C-46DA-A0D2-E4F46C557034}"/>
              </a:ext>
            </a:extLst>
          </p:cNvPr>
          <p:cNvSpPr>
            <a:spLocks noGrp="1"/>
          </p:cNvSpPr>
          <p:nvPr>
            <p:ph type="ctrTitle"/>
          </p:nvPr>
        </p:nvSpPr>
        <p:spPr/>
        <p:txBody>
          <a:bodyPr/>
          <a:lstStyle/>
          <a:p>
            <a:r>
              <a:rPr lang="en-GB" dirty="0"/>
              <a:t>Support needs</a:t>
            </a:r>
          </a:p>
        </p:txBody>
      </p:sp>
    </p:spTree>
    <p:extLst>
      <p:ext uri="{BB962C8B-B14F-4D97-AF65-F5344CB8AC3E}">
        <p14:creationId xmlns:p14="http://schemas.microsoft.com/office/powerpoint/2010/main" val="103405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F68B5FE-1902-4AA1-987E-9BE823057085}"/>
              </a:ext>
            </a:extLst>
          </p:cNvPr>
          <p:cNvSpPr>
            <a:spLocks noGrp="1"/>
          </p:cNvSpPr>
          <p:nvPr>
            <p:ph sz="quarter" idx="12"/>
          </p:nvPr>
        </p:nvSpPr>
        <p:spPr>
          <a:xfrm>
            <a:off x="285550" y="674348"/>
            <a:ext cx="8583901" cy="824623"/>
          </a:xfrm>
        </p:spPr>
        <p:txBody>
          <a:bodyPr/>
          <a:lstStyle/>
          <a:p>
            <a:r>
              <a:rPr lang="en-GB" sz="3200" dirty="0"/>
              <a:t>Summary</a:t>
            </a:r>
          </a:p>
        </p:txBody>
      </p:sp>
      <p:sp>
        <p:nvSpPr>
          <p:cNvPr id="3" name="Text Placeholder 2">
            <a:extLst>
              <a:ext uri="{FF2B5EF4-FFF2-40B4-BE49-F238E27FC236}">
                <a16:creationId xmlns:a16="http://schemas.microsoft.com/office/drawing/2014/main" xmlns="" id="{8FDD9BD2-278E-4D1B-9C8C-FC922D5A3A90}"/>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09B2C67-D0C4-4839-9F2E-B3010911BC1A}"/>
              </a:ext>
            </a:extLst>
          </p:cNvPr>
          <p:cNvSpPr>
            <a:spLocks noGrp="1"/>
          </p:cNvSpPr>
          <p:nvPr>
            <p:ph type="body" sz="quarter" idx="18"/>
          </p:nvPr>
        </p:nvSpPr>
        <p:spPr>
          <a:xfrm>
            <a:off x="285550" y="1498971"/>
            <a:ext cx="8583813" cy="4472015"/>
          </a:xfrm>
        </p:spPr>
        <p:txBody>
          <a:bodyPr/>
          <a:lstStyle/>
          <a:p>
            <a:pPr marL="342900" indent="-342900"/>
            <a:r>
              <a:rPr lang="en-GB" sz="1800" dirty="0"/>
              <a:t>The four highest rated support needs for the sector are developing sustainable income streams, volunteer management, fundraising from business and marketing and promotion.</a:t>
            </a:r>
          </a:p>
          <a:p>
            <a:pPr marL="342900" indent="-342900"/>
            <a:r>
              <a:rPr lang="en-GB" sz="1800" dirty="0"/>
              <a:t>Organisations see the council and Redbridge CVS as key sources of support but also rely on their own networks to access information and help.</a:t>
            </a:r>
          </a:p>
          <a:p>
            <a:pPr marL="342900" indent="-342900"/>
            <a:r>
              <a:rPr lang="en-GB" sz="1800" dirty="0"/>
              <a:t>Less than 10% like to receive support purely online with the majority wanting a mix of interactions - ideally face to face/one to one.</a:t>
            </a:r>
          </a:p>
          <a:p>
            <a:pPr marL="342900" indent="-342900"/>
            <a:r>
              <a:rPr lang="en-GB" sz="1800" dirty="0"/>
              <a:t>The sector’s view on the quality of its relationship with the council is poor, but thinks there is good potential for this to improve.</a:t>
            </a:r>
          </a:p>
          <a:p>
            <a:pPr marL="342900" indent="-342900"/>
            <a:r>
              <a:rPr lang="en-GB" sz="1800" dirty="0"/>
              <a:t>Main themes for support from conversations include improving access to volunteers/trustees, support for local businesses, council communications and relationships.</a:t>
            </a:r>
          </a:p>
          <a:p>
            <a:pPr marL="342900" indent="-342900"/>
            <a:endParaRPr lang="en-GB" sz="1800" dirty="0"/>
          </a:p>
        </p:txBody>
      </p:sp>
    </p:spTree>
    <p:extLst>
      <p:ext uri="{BB962C8B-B14F-4D97-AF65-F5344CB8AC3E}">
        <p14:creationId xmlns:p14="http://schemas.microsoft.com/office/powerpoint/2010/main" val="236888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A57708C-D1A8-4C6B-B51C-0A25FBE8F832}"/>
              </a:ext>
            </a:extLst>
          </p:cNvPr>
          <p:cNvSpPr>
            <a:spLocks noGrp="1"/>
          </p:cNvSpPr>
          <p:nvPr>
            <p:ph sz="quarter" idx="12"/>
          </p:nvPr>
        </p:nvSpPr>
        <p:spPr>
          <a:xfrm>
            <a:off x="280049" y="628908"/>
            <a:ext cx="8583901" cy="824623"/>
          </a:xfrm>
        </p:spPr>
        <p:txBody>
          <a:bodyPr/>
          <a:lstStyle/>
          <a:p>
            <a:r>
              <a:rPr lang="en-GB" sz="3200" dirty="0"/>
              <a:t>Where do organisations go for support?</a:t>
            </a:r>
          </a:p>
        </p:txBody>
      </p:sp>
      <p:sp>
        <p:nvSpPr>
          <p:cNvPr id="3" name="Text Placeholder 2">
            <a:extLst>
              <a:ext uri="{FF2B5EF4-FFF2-40B4-BE49-F238E27FC236}">
                <a16:creationId xmlns:a16="http://schemas.microsoft.com/office/drawing/2014/main" xmlns="" id="{63EC35A6-F53F-4921-85D3-F5702F01B077}"/>
              </a:ext>
            </a:extLst>
          </p:cNvPr>
          <p:cNvSpPr>
            <a:spLocks noGrp="1"/>
          </p:cNvSpPr>
          <p:nvPr>
            <p:ph type="body" sz="quarter" idx="16"/>
          </p:nvPr>
        </p:nvSpPr>
        <p:spPr/>
        <p:txBody>
          <a:bodyPr/>
          <a:lstStyle/>
          <a:p>
            <a:endParaRPr lang="en-GB"/>
          </a:p>
        </p:txBody>
      </p:sp>
      <p:graphicFrame>
        <p:nvGraphicFramePr>
          <p:cNvPr id="6" name="Chart 5">
            <a:extLst>
              <a:ext uri="{FF2B5EF4-FFF2-40B4-BE49-F238E27FC236}">
                <a16:creationId xmlns:a16="http://schemas.microsoft.com/office/drawing/2014/main" xmlns="" id="{38737D21-4C29-44B9-993D-76F47F09FD88}"/>
              </a:ext>
            </a:extLst>
          </p:cNvPr>
          <p:cNvGraphicFramePr>
            <a:graphicFrameLocks/>
          </p:cNvGraphicFramePr>
          <p:nvPr>
            <p:extLst>
              <p:ext uri="{D42A27DB-BD31-4B8C-83A1-F6EECF244321}">
                <p14:modId xmlns:p14="http://schemas.microsoft.com/office/powerpoint/2010/main" val="2653691529"/>
              </p:ext>
            </p:extLst>
          </p:nvPr>
        </p:nvGraphicFramePr>
        <p:xfrm>
          <a:off x="147396" y="1255702"/>
          <a:ext cx="8716554" cy="49229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3202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D5A8192-F160-47B5-BED8-68DD1BB9FA42}"/>
              </a:ext>
            </a:extLst>
          </p:cNvPr>
          <p:cNvSpPr>
            <a:spLocks noGrp="1"/>
          </p:cNvSpPr>
          <p:nvPr>
            <p:ph type="body" sz="quarter" idx="16"/>
          </p:nvPr>
        </p:nvSpPr>
        <p:spPr/>
        <p:txBody>
          <a:bodyPr/>
          <a:lstStyle/>
          <a:p>
            <a:endParaRPr lang="en-GB"/>
          </a:p>
        </p:txBody>
      </p:sp>
      <p:pic>
        <p:nvPicPr>
          <p:cNvPr id="5" name="Picture 4">
            <a:extLst>
              <a:ext uri="{FF2B5EF4-FFF2-40B4-BE49-F238E27FC236}">
                <a16:creationId xmlns:a16="http://schemas.microsoft.com/office/drawing/2014/main" xmlns="" id="{40A9AD5F-A650-4F6E-A290-D7AF7A9E4FA2}"/>
              </a:ext>
            </a:extLst>
          </p:cNvPr>
          <p:cNvPicPr>
            <a:picLocks noChangeAspect="1"/>
          </p:cNvPicPr>
          <p:nvPr/>
        </p:nvPicPr>
        <p:blipFill>
          <a:blip r:embed="rId2"/>
          <a:stretch>
            <a:fillRect/>
          </a:stretch>
        </p:blipFill>
        <p:spPr>
          <a:xfrm>
            <a:off x="235131" y="1471712"/>
            <a:ext cx="8673737" cy="4666599"/>
          </a:xfrm>
          <a:prstGeom prst="rect">
            <a:avLst/>
          </a:prstGeom>
        </p:spPr>
      </p:pic>
      <p:sp>
        <p:nvSpPr>
          <p:cNvPr id="6" name="Content Placeholder 5">
            <a:extLst>
              <a:ext uri="{FF2B5EF4-FFF2-40B4-BE49-F238E27FC236}">
                <a16:creationId xmlns:a16="http://schemas.microsoft.com/office/drawing/2014/main" xmlns="" id="{831D94EF-BD02-4B55-BCE6-1F3AF984419E}"/>
              </a:ext>
            </a:extLst>
          </p:cNvPr>
          <p:cNvSpPr>
            <a:spLocks noGrp="1"/>
          </p:cNvSpPr>
          <p:nvPr>
            <p:ph sz="quarter" idx="12"/>
          </p:nvPr>
        </p:nvSpPr>
        <p:spPr>
          <a:xfrm>
            <a:off x="285462" y="662410"/>
            <a:ext cx="8583901" cy="824623"/>
          </a:xfrm>
        </p:spPr>
        <p:txBody>
          <a:bodyPr/>
          <a:lstStyle/>
          <a:p>
            <a:r>
              <a:rPr lang="en-GB" sz="3200" dirty="0"/>
              <a:t>Top support needs of the VCS</a:t>
            </a:r>
          </a:p>
        </p:txBody>
      </p:sp>
    </p:spTree>
    <p:extLst>
      <p:ext uri="{BB962C8B-B14F-4D97-AF65-F5344CB8AC3E}">
        <p14:creationId xmlns:p14="http://schemas.microsoft.com/office/powerpoint/2010/main" val="2827045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85462" y="619553"/>
            <a:ext cx="8199511" cy="541982"/>
          </a:xfrm>
        </p:spPr>
        <p:txBody>
          <a:bodyPr/>
          <a:lstStyle/>
          <a:p>
            <a:r>
              <a:rPr lang="en-GB" sz="3200" dirty="0"/>
              <a:t>Priority need 1 - Trustees and volunteers</a:t>
            </a:r>
          </a:p>
        </p:txBody>
      </p:sp>
      <p:sp>
        <p:nvSpPr>
          <p:cNvPr id="3" name="Text Placeholder 2"/>
          <p:cNvSpPr>
            <a:spLocks noGrp="1"/>
          </p:cNvSpPr>
          <p:nvPr>
            <p:ph type="body" sz="quarter" idx="16"/>
          </p:nvPr>
        </p:nvSpPr>
        <p:spPr/>
        <p:txBody>
          <a:bodyPr/>
          <a:lstStyle/>
          <a:p>
            <a:endParaRPr lang="en-GB"/>
          </a:p>
        </p:txBody>
      </p:sp>
      <p:sp>
        <p:nvSpPr>
          <p:cNvPr id="4" name="Text Placeholder 3"/>
          <p:cNvSpPr>
            <a:spLocks noGrp="1"/>
          </p:cNvSpPr>
          <p:nvPr>
            <p:ph type="body" sz="quarter" idx="18"/>
          </p:nvPr>
        </p:nvSpPr>
        <p:spPr>
          <a:xfrm>
            <a:off x="334888" y="1263147"/>
            <a:ext cx="8314751" cy="4901159"/>
          </a:xfrm>
        </p:spPr>
        <p:txBody>
          <a:bodyPr numCol="2"/>
          <a:lstStyle/>
          <a:p>
            <a:pPr marL="108000" indent="0">
              <a:buNone/>
            </a:pPr>
            <a:r>
              <a:rPr lang="en-GB" sz="1400" dirty="0"/>
              <a:t>The attendees at the focus groups felt that recruiting for volunteers and trustees was increasingly difficult. Voluntary organisations believed that the increasing ‘professionalisation’ of volunteering and thus </a:t>
            </a:r>
            <a:r>
              <a:rPr lang="en-GB" sz="1400"/>
              <a:t>the additional</a:t>
            </a:r>
            <a:r>
              <a:rPr lang="en-GB" sz="1400" dirty="0"/>
              <a:t> time needed for training and managing, coupled with the decreasing amount of free time amongst the </a:t>
            </a:r>
            <a:r>
              <a:rPr lang="en-GB" sz="1400"/>
              <a:t>population</a:t>
            </a:r>
            <a:r>
              <a:rPr lang="en-GB" sz="1400" dirty="0"/>
              <a:t> had an adverse effect on volunteer and trustee recruitment. </a:t>
            </a:r>
          </a:p>
          <a:p>
            <a:pPr marL="108000" indent="0">
              <a:buNone/>
            </a:pPr>
            <a:endParaRPr lang="en-GB" sz="1400" dirty="0"/>
          </a:p>
          <a:p>
            <a:pPr marL="108000" indent="0">
              <a:buNone/>
            </a:pPr>
            <a:endParaRPr lang="en-GB" sz="1400" dirty="0"/>
          </a:p>
          <a:p>
            <a:pPr marL="108000" indent="0">
              <a:spcBef>
                <a:spcPts val="0"/>
              </a:spcBef>
              <a:spcAft>
                <a:spcPts val="600"/>
              </a:spcAft>
              <a:buNone/>
            </a:pPr>
            <a:endParaRPr lang="en-GB" sz="1400" dirty="0"/>
          </a:p>
          <a:p>
            <a:pPr marL="108000" indent="0">
              <a:spcBef>
                <a:spcPts val="0"/>
              </a:spcBef>
              <a:spcAft>
                <a:spcPts val="600"/>
              </a:spcAft>
              <a:buNone/>
            </a:pPr>
            <a:r>
              <a:rPr lang="en-GB" sz="1400" dirty="0"/>
              <a:t>Another main reason for the reduction of volunteers was a perceived sense of a loss of community memory. Many respondents noted that volunteers would traditionally come from local communities, and would often be either current or previous beneficiaries. </a:t>
            </a:r>
          </a:p>
          <a:p>
            <a:pPr marL="108000" indent="0">
              <a:buNone/>
            </a:pPr>
            <a:r>
              <a:rPr lang="en-GB" sz="1400" dirty="0"/>
              <a:t>However, the increasing cost of living across Redbridge, and </a:t>
            </a:r>
            <a:r>
              <a:rPr lang="en-GB" sz="1400"/>
              <a:t>the </a:t>
            </a:r>
            <a:r>
              <a:rPr lang="en-GB" sz="1400" dirty="0"/>
              <a:t>trend for people to move out of the borough, meant that the traditional routes to engaging with volunteers, particularly trustees</a:t>
            </a:r>
            <a:r>
              <a:rPr lang="en-GB" sz="1400"/>
              <a:t>,</a:t>
            </a:r>
            <a:r>
              <a:rPr lang="en-GB" sz="1400" dirty="0"/>
              <a:t> were less effective.</a:t>
            </a:r>
          </a:p>
          <a:p>
            <a:pPr marL="108000" indent="0">
              <a:buNone/>
            </a:pPr>
            <a:endParaRPr lang="en-GB" sz="1400" dirty="0"/>
          </a:p>
          <a:p>
            <a:pPr marL="108000" indent="0">
              <a:buNone/>
            </a:pPr>
            <a:endParaRPr lang="en-GB" sz="1400" dirty="0"/>
          </a:p>
          <a:p>
            <a:pPr marL="108000" indent="0">
              <a:buNone/>
            </a:pPr>
            <a:endParaRPr lang="en-GB" sz="1400" dirty="0"/>
          </a:p>
          <a:p>
            <a:pPr marL="108000" indent="0">
              <a:buNone/>
            </a:pPr>
            <a:r>
              <a:rPr lang="en-GB" sz="1400" dirty="0"/>
              <a:t>There was consensus among the most of the attendees that the council could do more to promote and champion the benefits of volunteering and the opportunities in the borough.</a:t>
            </a:r>
          </a:p>
          <a:p>
            <a:pPr marL="108000" indent="0">
              <a:buNone/>
            </a:pPr>
            <a:r>
              <a:rPr lang="en-GB" sz="1400" dirty="0"/>
              <a:t>.  </a:t>
            </a:r>
          </a:p>
        </p:txBody>
      </p:sp>
      <p:sp>
        <p:nvSpPr>
          <p:cNvPr id="5" name="Speech Bubble: Rectangle with Corners Rounded 4">
            <a:extLst>
              <a:ext uri="{FF2B5EF4-FFF2-40B4-BE49-F238E27FC236}">
                <a16:creationId xmlns:a16="http://schemas.microsoft.com/office/drawing/2014/main" xmlns="" id="{37E8F667-FC21-48F9-B619-F141639834FD}"/>
              </a:ext>
            </a:extLst>
          </p:cNvPr>
          <p:cNvSpPr/>
          <p:nvPr/>
        </p:nvSpPr>
        <p:spPr>
          <a:xfrm>
            <a:off x="359691" y="3286897"/>
            <a:ext cx="4044777" cy="1243914"/>
          </a:xfrm>
          <a:prstGeom prst="wedgeRoundRectCallout">
            <a:avLst>
              <a:gd name="adj1" fmla="val -44687"/>
              <a:gd name="adj2" fmla="val 5736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“A lot of people have increased limits on their time and charities have a lot of difficulties in getting volunteers. We require a minimum of 5 hours a week  and we struggle to get volunteers through the training and struggle to get people to do the fundraising as well” </a:t>
            </a:r>
          </a:p>
        </p:txBody>
      </p:sp>
      <p:sp>
        <p:nvSpPr>
          <p:cNvPr id="6" name="Speech Bubble: Rectangle with Corners Rounded 5">
            <a:extLst>
              <a:ext uri="{FF2B5EF4-FFF2-40B4-BE49-F238E27FC236}">
                <a16:creationId xmlns:a16="http://schemas.microsoft.com/office/drawing/2014/main" xmlns="" id="{F7C6D532-45F3-4466-A270-881D21B17381}"/>
              </a:ext>
            </a:extLst>
          </p:cNvPr>
          <p:cNvSpPr/>
          <p:nvPr/>
        </p:nvSpPr>
        <p:spPr>
          <a:xfrm>
            <a:off x="4572000" y="2497463"/>
            <a:ext cx="4077639" cy="536784"/>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“Yes we tried for 3 years to recruit more trustees and we just didn’t get anywhere.” </a:t>
            </a:r>
          </a:p>
        </p:txBody>
      </p:sp>
      <p:sp>
        <p:nvSpPr>
          <p:cNvPr id="7" name="Speech Bubble: Rectangle with Corners Rounded 6">
            <a:extLst>
              <a:ext uri="{FF2B5EF4-FFF2-40B4-BE49-F238E27FC236}">
                <a16:creationId xmlns:a16="http://schemas.microsoft.com/office/drawing/2014/main" xmlns="" id="{2CCAF612-CB47-425D-A02A-3031DB91C401}"/>
              </a:ext>
            </a:extLst>
          </p:cNvPr>
          <p:cNvSpPr/>
          <p:nvPr/>
        </p:nvSpPr>
        <p:spPr>
          <a:xfrm>
            <a:off x="4572000" y="3210000"/>
            <a:ext cx="4102442" cy="659027"/>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“We’ve found it very hard to recruit new trustees as we try and get trustees from members of the club and now they have moved away from Ilford”</a:t>
            </a:r>
          </a:p>
        </p:txBody>
      </p:sp>
      <p:sp>
        <p:nvSpPr>
          <p:cNvPr id="8" name="Speech Bubble: Rectangle with Corners Rounded 7">
            <a:extLst>
              <a:ext uri="{FF2B5EF4-FFF2-40B4-BE49-F238E27FC236}">
                <a16:creationId xmlns:a16="http://schemas.microsoft.com/office/drawing/2014/main" xmlns="" id="{B69CF811-9754-42D9-9B1E-490EE0A079D4}"/>
              </a:ext>
            </a:extLst>
          </p:cNvPr>
          <p:cNvSpPr/>
          <p:nvPr/>
        </p:nvSpPr>
        <p:spPr>
          <a:xfrm>
            <a:off x="4629665" y="5082746"/>
            <a:ext cx="4044777" cy="922639"/>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t>“There is the volunteer service that is part of the CVS service and they’ll help people who are interested in volunteering and charities who want volunteers and they try and broker a match but it’s not always easy” </a:t>
            </a:r>
            <a:endParaRPr lang="en-GB" sz="1200" b="1" dirty="0"/>
          </a:p>
        </p:txBody>
      </p:sp>
    </p:spTree>
    <p:extLst>
      <p:ext uri="{BB962C8B-B14F-4D97-AF65-F5344CB8AC3E}">
        <p14:creationId xmlns:p14="http://schemas.microsoft.com/office/powerpoint/2010/main" val="3217132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85462" y="619553"/>
            <a:ext cx="8199511" cy="541982"/>
          </a:xfrm>
        </p:spPr>
        <p:txBody>
          <a:bodyPr/>
          <a:lstStyle/>
          <a:p>
            <a:r>
              <a:rPr lang="en-GB" sz="3200" dirty="0"/>
              <a:t>Priority need 2 – Work with businesses</a:t>
            </a:r>
          </a:p>
        </p:txBody>
      </p:sp>
      <p:sp>
        <p:nvSpPr>
          <p:cNvPr id="3" name="Text Placeholder 2"/>
          <p:cNvSpPr>
            <a:spLocks noGrp="1"/>
          </p:cNvSpPr>
          <p:nvPr>
            <p:ph type="body" sz="quarter" idx="16"/>
          </p:nvPr>
        </p:nvSpPr>
        <p:spPr/>
        <p:txBody>
          <a:bodyPr/>
          <a:lstStyle/>
          <a:p>
            <a:endParaRPr lang="en-GB"/>
          </a:p>
        </p:txBody>
      </p:sp>
      <p:sp>
        <p:nvSpPr>
          <p:cNvPr id="4" name="Text Placeholder 3"/>
          <p:cNvSpPr>
            <a:spLocks noGrp="1"/>
          </p:cNvSpPr>
          <p:nvPr>
            <p:ph type="body" sz="quarter" idx="18"/>
          </p:nvPr>
        </p:nvSpPr>
        <p:spPr>
          <a:xfrm>
            <a:off x="285462" y="1161535"/>
            <a:ext cx="8479597" cy="5002771"/>
          </a:xfrm>
        </p:spPr>
        <p:txBody>
          <a:bodyPr numCol="2"/>
          <a:lstStyle/>
          <a:p>
            <a:pPr marL="108000" indent="0">
              <a:buNone/>
            </a:pPr>
            <a:r>
              <a:rPr lang="en-GB" sz="1400" dirty="0"/>
              <a:t>Attendees of the focus groups were negative about their current work with businesses, because of the size and nature of the sector.  However raising income from businesses was the fourth highest rated support need in the survey.</a:t>
            </a:r>
          </a:p>
          <a:p>
            <a:pPr marL="108000" indent="0">
              <a:buNone/>
            </a:pPr>
            <a:r>
              <a:rPr lang="en-GB" sz="1400" dirty="0"/>
              <a:t>Many people told us that the majority of businesses in Redbridge were small and often had similar capacity and resource issues as voluntary organisations.   They were also hard to engage with. Often good relationships form when the organisation and business share a common area of interest, </a:t>
            </a:r>
            <a:r>
              <a:rPr lang="en-GB" sz="1400" dirty="0" err="1"/>
              <a:t>ie</a:t>
            </a:r>
            <a:r>
              <a:rPr lang="en-GB" sz="1400" dirty="0"/>
              <a:t> particular group or place.</a:t>
            </a:r>
          </a:p>
          <a:p>
            <a:pPr marL="108000" indent="0">
              <a:buNone/>
            </a:pPr>
            <a:r>
              <a:rPr lang="en-GB" sz="1400" dirty="0"/>
              <a:t>What is important is that businesses are able to share the vision of the organisation and work in a more sustainable way:</a:t>
            </a:r>
          </a:p>
          <a:p>
            <a:pPr marL="108000" indent="0">
              <a:buNone/>
            </a:pPr>
            <a:endParaRPr lang="en-GB" sz="1400" dirty="0"/>
          </a:p>
          <a:p>
            <a:pPr marL="108000" indent="0">
              <a:buNone/>
            </a:pPr>
            <a:endParaRPr lang="en-GB" sz="1400" dirty="0"/>
          </a:p>
          <a:p>
            <a:pPr marL="108000" indent="0">
              <a:spcBef>
                <a:spcPts val="0"/>
              </a:spcBef>
              <a:spcAft>
                <a:spcPts val="600"/>
              </a:spcAft>
              <a:buNone/>
            </a:pPr>
            <a:r>
              <a:rPr lang="en-GB" sz="1400" dirty="0"/>
              <a:t>Some attendees stated that they felt they had and could develop better relationships with business outside Redbridge, particularly those that operated across a wider area.</a:t>
            </a:r>
          </a:p>
          <a:p>
            <a:pPr marL="108000" indent="0">
              <a:spcBef>
                <a:spcPts val="0"/>
              </a:spcBef>
              <a:spcAft>
                <a:spcPts val="600"/>
              </a:spcAft>
              <a:buNone/>
            </a:pPr>
            <a:r>
              <a:rPr lang="en-GB" sz="1400" dirty="0"/>
              <a:t>But unsurprisingly all said that relationships were built on the quality of engagement both of the voluntary organisation and business staff and the time it takes to develop them.</a:t>
            </a:r>
          </a:p>
          <a:p>
            <a:pPr marL="108000" indent="0">
              <a:spcBef>
                <a:spcPts val="0"/>
              </a:spcBef>
              <a:spcAft>
                <a:spcPts val="600"/>
              </a:spcAft>
              <a:buNone/>
            </a:pPr>
            <a:endParaRPr lang="en-GB" sz="1400" dirty="0"/>
          </a:p>
          <a:p>
            <a:pPr marL="108000" indent="0">
              <a:spcBef>
                <a:spcPts val="0"/>
              </a:spcBef>
              <a:spcAft>
                <a:spcPts val="600"/>
              </a:spcAft>
              <a:buNone/>
            </a:pPr>
            <a:endParaRPr lang="en-GB" sz="1400" dirty="0"/>
          </a:p>
          <a:p>
            <a:pPr marL="108000" indent="0">
              <a:spcBef>
                <a:spcPts val="0"/>
              </a:spcBef>
              <a:spcAft>
                <a:spcPts val="600"/>
              </a:spcAft>
              <a:buNone/>
            </a:pPr>
            <a:endParaRPr lang="en-GB" sz="1400" dirty="0"/>
          </a:p>
          <a:p>
            <a:pPr marL="108000" indent="0">
              <a:buNone/>
            </a:pPr>
            <a:r>
              <a:rPr lang="en-GB" sz="1400" dirty="0"/>
              <a:t>One of the main areas of support from business could be to address trustee shortages particularly considering there are many small professional firms and these could make a big difference around financial management and governance.</a:t>
            </a:r>
          </a:p>
          <a:p>
            <a:pPr marL="108000" indent="0">
              <a:buNone/>
            </a:pPr>
            <a:endParaRPr lang="en-GB" sz="1400" dirty="0"/>
          </a:p>
          <a:p>
            <a:pPr marL="108000" indent="0">
              <a:buNone/>
            </a:pPr>
            <a:r>
              <a:rPr lang="en-GB" sz="1400" dirty="0"/>
              <a:t>  </a:t>
            </a:r>
          </a:p>
        </p:txBody>
      </p:sp>
      <p:sp>
        <p:nvSpPr>
          <p:cNvPr id="8" name="Speech Bubble: Rectangle with Corners Rounded 7">
            <a:extLst>
              <a:ext uri="{FF2B5EF4-FFF2-40B4-BE49-F238E27FC236}">
                <a16:creationId xmlns:a16="http://schemas.microsoft.com/office/drawing/2014/main" xmlns="" id="{B69CF811-9754-42D9-9B1E-490EE0A079D4}"/>
              </a:ext>
            </a:extLst>
          </p:cNvPr>
          <p:cNvSpPr/>
          <p:nvPr/>
        </p:nvSpPr>
        <p:spPr>
          <a:xfrm>
            <a:off x="447486" y="5058033"/>
            <a:ext cx="3965039" cy="922639"/>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t>“One of the things I’d hope is that business would want to buy into our vision – we’re trying to do good in the community and hope they would come and try and see and engage with that first” </a:t>
            </a:r>
            <a:endParaRPr lang="en-GB" sz="1200" b="1" dirty="0"/>
          </a:p>
        </p:txBody>
      </p:sp>
      <p:sp>
        <p:nvSpPr>
          <p:cNvPr id="9" name="Speech Bubble: Rectangle with Corners Rounded 8">
            <a:extLst>
              <a:ext uri="{FF2B5EF4-FFF2-40B4-BE49-F238E27FC236}">
                <a16:creationId xmlns:a16="http://schemas.microsoft.com/office/drawing/2014/main" xmlns="" id="{23C4B0BC-2F3B-4038-BC1E-A4F4E6F7E6AA}"/>
              </a:ext>
            </a:extLst>
          </p:cNvPr>
          <p:cNvSpPr/>
          <p:nvPr/>
        </p:nvSpPr>
        <p:spPr>
          <a:xfrm>
            <a:off x="4651737" y="3025345"/>
            <a:ext cx="3965040" cy="922639"/>
          </a:xfrm>
          <a:prstGeom prst="wedgeRoundRectCallout">
            <a:avLst>
              <a:gd name="adj1" fmla="val -47946"/>
              <a:gd name="adj2" fmla="val 57963"/>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“With businesses it depends often on the staff, our part time coordinator is excellent like that where local restaurants/shops will give services/donations etc. but again it takes time and skills”</a:t>
            </a:r>
          </a:p>
        </p:txBody>
      </p:sp>
      <p:sp>
        <p:nvSpPr>
          <p:cNvPr id="10" name="Speech Bubble: Rectangle with Corners Rounded 9">
            <a:extLst>
              <a:ext uri="{FF2B5EF4-FFF2-40B4-BE49-F238E27FC236}">
                <a16:creationId xmlns:a16="http://schemas.microsoft.com/office/drawing/2014/main" xmlns="" id="{9AC47EF9-31A2-40B3-9A6C-26E258C28999}"/>
              </a:ext>
            </a:extLst>
          </p:cNvPr>
          <p:cNvSpPr/>
          <p:nvPr/>
        </p:nvSpPr>
        <p:spPr>
          <a:xfrm>
            <a:off x="4651737" y="5133533"/>
            <a:ext cx="3965039" cy="922639"/>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“We are short of trustees and it’s difficult and we would like to engage with businesses – lots of accountancy firms and get some of those people to volunteer as treasurers etc.”</a:t>
            </a:r>
          </a:p>
        </p:txBody>
      </p:sp>
    </p:spTree>
    <p:extLst>
      <p:ext uri="{BB962C8B-B14F-4D97-AF65-F5344CB8AC3E}">
        <p14:creationId xmlns:p14="http://schemas.microsoft.com/office/powerpoint/2010/main" val="2775315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29F9BB7-66AD-41C1-AE35-08D453FA11AC}"/>
              </a:ext>
            </a:extLst>
          </p:cNvPr>
          <p:cNvSpPr>
            <a:spLocks noGrp="1"/>
          </p:cNvSpPr>
          <p:nvPr>
            <p:ph sz="quarter" idx="12"/>
          </p:nvPr>
        </p:nvSpPr>
        <p:spPr>
          <a:xfrm>
            <a:off x="285550" y="611314"/>
            <a:ext cx="8583901" cy="824623"/>
          </a:xfrm>
        </p:spPr>
        <p:txBody>
          <a:bodyPr/>
          <a:lstStyle/>
          <a:p>
            <a:r>
              <a:rPr lang="en-GB" sz="3200" dirty="0"/>
              <a:t>Priority need 3 – Relationship reboot?</a:t>
            </a:r>
          </a:p>
        </p:txBody>
      </p:sp>
      <p:sp>
        <p:nvSpPr>
          <p:cNvPr id="3" name="Text Placeholder 2">
            <a:extLst>
              <a:ext uri="{FF2B5EF4-FFF2-40B4-BE49-F238E27FC236}">
                <a16:creationId xmlns:a16="http://schemas.microsoft.com/office/drawing/2014/main" xmlns="" id="{81EB44A1-E4B5-4628-B96C-7787A956143A}"/>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593C6A98-CD59-4918-950F-4D68739CFD7E}"/>
              </a:ext>
            </a:extLst>
          </p:cNvPr>
          <p:cNvSpPr>
            <a:spLocks noGrp="1"/>
          </p:cNvSpPr>
          <p:nvPr>
            <p:ph type="body" sz="quarter" idx="18"/>
          </p:nvPr>
        </p:nvSpPr>
        <p:spPr>
          <a:xfrm>
            <a:off x="285550" y="1293341"/>
            <a:ext cx="8583813" cy="5328404"/>
          </a:xfrm>
        </p:spPr>
        <p:txBody>
          <a:bodyPr numCol="2"/>
          <a:lstStyle/>
          <a:p>
            <a:pPr marL="108000" indent="0">
              <a:buNone/>
            </a:pPr>
            <a:r>
              <a:rPr lang="en-GB" sz="1400" dirty="0"/>
              <a:t>The VCS has high expectations of the council and although considers the quality of its relationship as being relatively poor, it is optimistic that it could improve. VCSOs are also likely to approach the council for support as well or instead of Redbridge CVS, which means that there is likely to be a need for clarity on the role and expectations of the council compared to the CVS.</a:t>
            </a:r>
            <a:r>
              <a:rPr lang="en-GB" sz="1400" dirty="0">
                <a:solidFill>
                  <a:schemeClr val="tx2"/>
                </a:solidFill>
              </a:rPr>
              <a:t> </a:t>
            </a:r>
          </a:p>
          <a:p>
            <a:pPr marL="108000" indent="0">
              <a:buNone/>
            </a:pPr>
            <a:r>
              <a:rPr lang="en-GB" sz="1400" dirty="0">
                <a:solidFill>
                  <a:schemeClr val="tx2"/>
                </a:solidFill>
              </a:rPr>
              <a:t>The impression of the Council from VCS organisations attending the focus groups was one of a ‘closed doors’ environment. There was general consensus that it was increasingly difficult, and frustrating, for organisations to find council officers to talk to and who had sufficient knowledge to deal with the query. This was an issue not just about organisational support, but also around how better to provide support and advice to beneficiaries. Redbridge Council’s website was repeatedly mentioned as being unhelpful. </a:t>
            </a:r>
          </a:p>
          <a:p>
            <a:pPr marL="108000" indent="0">
              <a:buNone/>
            </a:pPr>
            <a:endParaRPr lang="en-GB" sz="1400" dirty="0">
              <a:solidFill>
                <a:schemeClr val="tx2"/>
              </a:solidFill>
            </a:endParaRPr>
          </a:p>
          <a:p>
            <a:pPr marL="0" indent="0">
              <a:buNone/>
            </a:pPr>
            <a:endParaRPr lang="en-GB" sz="1400" dirty="0">
              <a:solidFill>
                <a:schemeClr val="tx2"/>
              </a:solidFill>
            </a:endParaRPr>
          </a:p>
          <a:p>
            <a:pPr marL="0" indent="0">
              <a:buNone/>
            </a:pPr>
            <a:endParaRPr lang="en-GB" sz="1400" dirty="0">
              <a:solidFill>
                <a:schemeClr val="tx2"/>
              </a:solidFill>
            </a:endParaRPr>
          </a:p>
          <a:p>
            <a:pPr marL="0" indent="0">
              <a:spcBef>
                <a:spcPts val="0"/>
              </a:spcBef>
              <a:spcAft>
                <a:spcPts val="600"/>
              </a:spcAft>
              <a:buNone/>
            </a:pPr>
            <a:endParaRPr lang="en-GB" sz="1400" dirty="0">
              <a:solidFill>
                <a:schemeClr val="tx2"/>
              </a:solidFill>
            </a:endParaRPr>
          </a:p>
          <a:p>
            <a:pPr marL="0" indent="0">
              <a:spcBef>
                <a:spcPts val="0"/>
              </a:spcBef>
              <a:spcAft>
                <a:spcPts val="600"/>
              </a:spcAft>
              <a:buNone/>
            </a:pPr>
            <a:r>
              <a:rPr lang="en-GB" sz="1400" dirty="0">
                <a:solidFill>
                  <a:schemeClr val="tx2"/>
                </a:solidFill>
              </a:rPr>
              <a:t>Many organisations felt that they were not supported when they did reach out to the council and were passed around services which did not have access to all the information needed.</a:t>
            </a:r>
          </a:p>
          <a:p>
            <a:pPr marL="0" indent="0">
              <a:buNone/>
            </a:pPr>
            <a:r>
              <a:rPr lang="en-GB" sz="1400" dirty="0"/>
              <a:t>There are clearly various levels of engagement needed between the sector and council but a good starting point would be around improved access to universal information.</a:t>
            </a:r>
          </a:p>
          <a:p>
            <a:pPr marL="0" indent="0">
              <a:buNone/>
            </a:pPr>
            <a:r>
              <a:rPr lang="en-GB" sz="1400" dirty="0"/>
              <a:t>What is clear from the consultation is that the VCS has a shared commitment with the council to supporting the wide range of resident needs. So there also needs to be clarity on the council’s expectations. Organisations are aware that funding is tight and reducing so this engagement needs to move beyond what could be considered a transactional relationship to one of co-designing solutions to address the needs of the borough. </a:t>
            </a:r>
          </a:p>
        </p:txBody>
      </p:sp>
      <p:sp>
        <p:nvSpPr>
          <p:cNvPr id="5" name="Speech Bubble: Rectangle with Corners Rounded 4">
            <a:extLst>
              <a:ext uri="{FF2B5EF4-FFF2-40B4-BE49-F238E27FC236}">
                <a16:creationId xmlns:a16="http://schemas.microsoft.com/office/drawing/2014/main" xmlns="" id="{66D89168-D869-4CCB-8B4A-A5A79D237156}"/>
              </a:ext>
            </a:extLst>
          </p:cNvPr>
          <p:cNvSpPr/>
          <p:nvPr/>
        </p:nvSpPr>
        <p:spPr>
          <a:xfrm>
            <a:off x="4637903" y="1389791"/>
            <a:ext cx="4044777" cy="510746"/>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dirty="0"/>
              <a:t>“The Redbridge website is diabolical and finding information is hard”</a:t>
            </a:r>
          </a:p>
        </p:txBody>
      </p:sp>
      <p:sp>
        <p:nvSpPr>
          <p:cNvPr id="6" name="Speech Bubble: Rectangle with Corners Rounded 5">
            <a:extLst>
              <a:ext uri="{FF2B5EF4-FFF2-40B4-BE49-F238E27FC236}">
                <a16:creationId xmlns:a16="http://schemas.microsoft.com/office/drawing/2014/main" xmlns="" id="{C68B7CE2-9EF9-4B8A-9098-4C4556C93DB7}"/>
              </a:ext>
            </a:extLst>
          </p:cNvPr>
          <p:cNvSpPr/>
          <p:nvPr/>
        </p:nvSpPr>
        <p:spPr>
          <a:xfrm>
            <a:off x="357015" y="5680680"/>
            <a:ext cx="4044777" cy="506627"/>
          </a:xfrm>
          <a:prstGeom prst="wedgeRoundRectCallout">
            <a:avLst>
              <a:gd name="adj1" fmla="val -47131"/>
              <a:gd name="adj2" fmla="val 63320"/>
              <a:gd name="adj3" fmla="val 16667"/>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b="1"/>
              <a:t>“</a:t>
            </a:r>
            <a:r>
              <a:rPr lang="en-GB" sz="1200" b="1" dirty="0"/>
              <a:t>Simplicity of website is essential – you can’t find contact details” </a:t>
            </a:r>
          </a:p>
        </p:txBody>
      </p:sp>
    </p:spTree>
    <p:extLst>
      <p:ext uri="{BB962C8B-B14F-4D97-AF65-F5344CB8AC3E}">
        <p14:creationId xmlns:p14="http://schemas.microsoft.com/office/powerpoint/2010/main" val="121565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1FA39-41D6-4D95-986C-9DE0F85A9456}"/>
              </a:ext>
            </a:extLst>
          </p:cNvPr>
          <p:cNvSpPr>
            <a:spLocks noGrp="1"/>
          </p:cNvSpPr>
          <p:nvPr>
            <p:ph type="ctrTitle"/>
          </p:nvPr>
        </p:nvSpPr>
        <p:spPr/>
        <p:txBody>
          <a:bodyPr/>
          <a:lstStyle/>
          <a:p>
            <a:r>
              <a:rPr lang="en-GB" dirty="0"/>
              <a:t>Profile and need</a:t>
            </a:r>
          </a:p>
        </p:txBody>
      </p:sp>
    </p:spTree>
    <p:extLst>
      <p:ext uri="{BB962C8B-B14F-4D97-AF65-F5344CB8AC3E}">
        <p14:creationId xmlns:p14="http://schemas.microsoft.com/office/powerpoint/2010/main" val="4216228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B17168-3829-47CF-986D-B0968060AC96}"/>
              </a:ext>
            </a:extLst>
          </p:cNvPr>
          <p:cNvSpPr>
            <a:spLocks noGrp="1"/>
          </p:cNvSpPr>
          <p:nvPr>
            <p:ph type="ctrTitle"/>
          </p:nvPr>
        </p:nvSpPr>
        <p:spPr/>
        <p:txBody>
          <a:bodyPr/>
          <a:lstStyle/>
          <a:p>
            <a:r>
              <a:rPr lang="en-GB" dirty="0"/>
              <a:t>Conclusions and ideas</a:t>
            </a:r>
          </a:p>
        </p:txBody>
      </p:sp>
    </p:spTree>
    <p:extLst>
      <p:ext uri="{BB962C8B-B14F-4D97-AF65-F5344CB8AC3E}">
        <p14:creationId xmlns:p14="http://schemas.microsoft.com/office/powerpoint/2010/main" val="338060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D0C2C69-C0E7-4B7B-BF8F-7E486C819F5C}"/>
              </a:ext>
            </a:extLst>
          </p:cNvPr>
          <p:cNvSpPr>
            <a:spLocks noGrp="1"/>
          </p:cNvSpPr>
          <p:nvPr>
            <p:ph sz="quarter" idx="12"/>
          </p:nvPr>
        </p:nvSpPr>
        <p:spPr>
          <a:xfrm>
            <a:off x="280049" y="604231"/>
            <a:ext cx="8583901" cy="824623"/>
          </a:xfrm>
        </p:spPr>
        <p:txBody>
          <a:bodyPr/>
          <a:lstStyle/>
          <a:p>
            <a:r>
              <a:rPr lang="en-GB" sz="3200" dirty="0"/>
              <a:t>Conclusions</a:t>
            </a:r>
          </a:p>
        </p:txBody>
      </p:sp>
      <p:sp>
        <p:nvSpPr>
          <p:cNvPr id="3" name="Text Placeholder 2">
            <a:extLst>
              <a:ext uri="{FF2B5EF4-FFF2-40B4-BE49-F238E27FC236}">
                <a16:creationId xmlns:a16="http://schemas.microsoft.com/office/drawing/2014/main" xmlns="" id="{D1B3AD2A-3577-4BF7-AF8D-325357DD7E9E}"/>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282F023-1F8A-4539-B545-F1A7E25972BB}"/>
              </a:ext>
            </a:extLst>
          </p:cNvPr>
          <p:cNvSpPr>
            <a:spLocks noGrp="1"/>
          </p:cNvSpPr>
          <p:nvPr>
            <p:ph type="body" sz="quarter" idx="18"/>
          </p:nvPr>
        </p:nvSpPr>
        <p:spPr>
          <a:xfrm>
            <a:off x="285550" y="1169773"/>
            <a:ext cx="8583813" cy="5016843"/>
          </a:xfrm>
        </p:spPr>
        <p:txBody>
          <a:bodyPr numCol="2"/>
          <a:lstStyle/>
          <a:p>
            <a:pPr marL="108000" indent="0">
              <a:buNone/>
            </a:pPr>
            <a:r>
              <a:rPr lang="en-GB" sz="1400" dirty="0"/>
              <a:t>This consultation has provided helpful but possibly unsurprising insight into the views and needs of the Redbridge’s Voluntary and Community Sector.</a:t>
            </a:r>
          </a:p>
          <a:p>
            <a:pPr marL="108000" indent="0">
              <a:buNone/>
            </a:pPr>
            <a:r>
              <a:rPr lang="en-GB" sz="1400" dirty="0"/>
              <a:t>Based on our findings the sector is</a:t>
            </a:r>
            <a:r>
              <a:rPr lang="en-GB" sz="1400"/>
              <a:t>,</a:t>
            </a:r>
            <a:r>
              <a:rPr lang="en-GB" sz="1400" dirty="0"/>
              <a:t> as expected, diverse and serving a wide range of needs across the borough.  Although with predominantly small levels of income, there is optimism for the future and a willingness to engage and work with the council and other partners to meet the needs of residents.</a:t>
            </a:r>
          </a:p>
          <a:p>
            <a:pPr marL="108000" indent="0">
              <a:buNone/>
            </a:pPr>
            <a:r>
              <a:rPr lang="en-GB" sz="1400" dirty="0"/>
              <a:t>Levels of collaboration are high and this is seen to be critical to deliver services, share resources and work in the best interests of service users. Although this collaboration is not formalised and likely to be difficult for commissioners like the council to engage with through its contracting and grant-making arrangements</a:t>
            </a:r>
            <a:r>
              <a:rPr lang="en-GB" sz="1400"/>
              <a:t>.</a:t>
            </a:r>
            <a:endParaRPr lang="en-GB" sz="1400" dirty="0"/>
          </a:p>
          <a:p>
            <a:pPr marL="108000" indent="0">
              <a:buNone/>
            </a:pPr>
            <a:r>
              <a:rPr lang="en-GB" sz="1400" dirty="0"/>
              <a:t>There are concerns about the current engagement the council has with the sector.  The sector is aware of the financial constraints the council faces, but wants to have a more informed and meaningful relationship with the council based on honesty and trust.  It also wants to work with the council to focus on earlier intervention and prevention and have improved relationships and access to information to key staff and services.</a:t>
            </a:r>
          </a:p>
          <a:p>
            <a:pPr marL="108000" indent="0">
              <a:buNone/>
            </a:pPr>
            <a:r>
              <a:rPr lang="en-GB" sz="1400" dirty="0"/>
              <a:t>Improving access to and recruitment of volunteers and trustees is a key need for the sector as is building better relationships with business to support fundraising and access to resources.</a:t>
            </a:r>
          </a:p>
          <a:p>
            <a:pPr marL="108000" indent="0">
              <a:buNone/>
            </a:pPr>
            <a:r>
              <a:rPr lang="en-GB" sz="1400" dirty="0"/>
              <a:t>Additional support is needed to help organisations develop sustainable income streams as well as improving their marketing and promotional skills.</a:t>
            </a:r>
          </a:p>
          <a:p>
            <a:pPr marL="108000" indent="0">
              <a:buNone/>
            </a:pPr>
            <a:r>
              <a:rPr lang="en-GB" sz="1400" dirty="0"/>
              <a:t>Finally, access to suitable and quality space both to deliver services from and to hire is a key need for groups.  Community centres are important sources of </a:t>
            </a:r>
            <a:r>
              <a:rPr lang="en-GB" sz="1400"/>
              <a:t>space,</a:t>
            </a:r>
            <a:r>
              <a:rPr lang="en-GB" sz="1400" dirty="0"/>
              <a:t> information and support. The council could make better use of this resource and other intermediaries </a:t>
            </a:r>
            <a:r>
              <a:rPr lang="en-GB" sz="1400" dirty="0" err="1"/>
              <a:t>ie</a:t>
            </a:r>
            <a:r>
              <a:rPr lang="en-GB" sz="1400" dirty="0"/>
              <a:t> Redbridge CVS.</a:t>
            </a:r>
          </a:p>
        </p:txBody>
      </p:sp>
    </p:spTree>
    <p:extLst>
      <p:ext uri="{BB962C8B-B14F-4D97-AF65-F5344CB8AC3E}">
        <p14:creationId xmlns:p14="http://schemas.microsoft.com/office/powerpoint/2010/main" val="4105123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6784493D-18E6-4FC2-8CB2-9D034D091F09}"/>
              </a:ext>
            </a:extLst>
          </p:cNvPr>
          <p:cNvSpPr>
            <a:spLocks noGrp="1"/>
          </p:cNvSpPr>
          <p:nvPr>
            <p:ph type="body" sz="quarter" idx="16"/>
          </p:nvPr>
        </p:nvSpPr>
        <p:spPr/>
        <p:txBody>
          <a:bodyPr/>
          <a:lstStyle/>
          <a:p>
            <a:endParaRPr lang="en-GB"/>
          </a:p>
        </p:txBody>
      </p:sp>
      <p:graphicFrame>
        <p:nvGraphicFramePr>
          <p:cNvPr id="5" name="Table 4">
            <a:extLst>
              <a:ext uri="{FF2B5EF4-FFF2-40B4-BE49-F238E27FC236}">
                <a16:creationId xmlns:a16="http://schemas.microsoft.com/office/drawing/2014/main" xmlns="" id="{DE449177-F75C-446C-8540-A44F926CC7EB}"/>
              </a:ext>
            </a:extLst>
          </p:cNvPr>
          <p:cNvGraphicFramePr>
            <a:graphicFrameLocks noGrp="1"/>
          </p:cNvGraphicFramePr>
          <p:nvPr>
            <p:extLst>
              <p:ext uri="{D42A27DB-BD31-4B8C-83A1-F6EECF244321}">
                <p14:modId xmlns:p14="http://schemas.microsoft.com/office/powerpoint/2010/main" val="516700621"/>
              </p:ext>
            </p:extLst>
          </p:nvPr>
        </p:nvGraphicFramePr>
        <p:xfrm>
          <a:off x="340439" y="953859"/>
          <a:ext cx="8301054" cy="5328954"/>
        </p:xfrm>
        <a:graphic>
          <a:graphicData uri="http://schemas.openxmlformats.org/drawingml/2006/table">
            <a:tbl>
              <a:tblPr firstRow="1" bandRow="1">
                <a:tableStyleId>{21E4AEA4-8DFA-4A89-87EB-49C32662AFE0}</a:tableStyleId>
              </a:tblPr>
              <a:tblGrid>
                <a:gridCol w="4000902">
                  <a:extLst>
                    <a:ext uri="{9D8B030D-6E8A-4147-A177-3AD203B41FA5}">
                      <a16:colId xmlns:a16="http://schemas.microsoft.com/office/drawing/2014/main" xmlns="" val="1170857519"/>
                    </a:ext>
                  </a:extLst>
                </a:gridCol>
                <a:gridCol w="4300152">
                  <a:extLst>
                    <a:ext uri="{9D8B030D-6E8A-4147-A177-3AD203B41FA5}">
                      <a16:colId xmlns:a16="http://schemas.microsoft.com/office/drawing/2014/main" xmlns="" val="1628874637"/>
                    </a:ext>
                  </a:extLst>
                </a:gridCol>
              </a:tblGrid>
              <a:tr h="354963">
                <a:tc>
                  <a:txBody>
                    <a:bodyPr/>
                    <a:lstStyle/>
                    <a:p>
                      <a:r>
                        <a:rPr lang="en-GB" dirty="0"/>
                        <a:t>Issue </a:t>
                      </a:r>
                    </a:p>
                  </a:txBody>
                  <a:tcPr/>
                </a:tc>
                <a:tc>
                  <a:txBody>
                    <a:bodyPr/>
                    <a:lstStyle/>
                    <a:p>
                      <a:r>
                        <a:rPr lang="en-GB" dirty="0"/>
                        <a:t>Recommendation</a:t>
                      </a:r>
                    </a:p>
                  </a:txBody>
                  <a:tcPr/>
                </a:tc>
                <a:extLst>
                  <a:ext uri="{0D108BD9-81ED-4DB2-BD59-A6C34878D82A}">
                    <a16:rowId xmlns:a16="http://schemas.microsoft.com/office/drawing/2014/main" xmlns="" val="1600213141"/>
                  </a:ext>
                </a:extLst>
              </a:tr>
              <a:tr h="1305594">
                <a:tc>
                  <a:txBody>
                    <a:bodyPr/>
                    <a:lstStyle/>
                    <a:p>
                      <a:r>
                        <a:rPr lang="en-GB" sz="1200" b="1" dirty="0">
                          <a:solidFill>
                            <a:srgbClr val="002060"/>
                          </a:solidFill>
                        </a:rPr>
                        <a:t>Doing business with the sector</a:t>
                      </a:r>
                    </a:p>
                    <a:p>
                      <a:pPr marL="171450" indent="-171450">
                        <a:buFont typeface="Arial" panose="020B0604020202020204" pitchFamily="34" charset="0"/>
                        <a:buChar char="•"/>
                      </a:pPr>
                      <a:r>
                        <a:rPr lang="en-GB" sz="1200" b="0" dirty="0">
                          <a:solidFill>
                            <a:srgbClr val="002060"/>
                          </a:solidFill>
                        </a:rPr>
                        <a:t>What can council do/cannot do to support the sector in the current environment</a:t>
                      </a:r>
                    </a:p>
                    <a:p>
                      <a:pPr marL="171450" indent="-171450">
                        <a:buFont typeface="Arial" panose="020B0604020202020204" pitchFamily="34" charset="0"/>
                        <a:buChar char="•"/>
                      </a:pPr>
                      <a:r>
                        <a:rPr lang="en-GB" sz="1200" b="0" dirty="0">
                          <a:solidFill>
                            <a:srgbClr val="002060"/>
                          </a:solidFill>
                        </a:rPr>
                        <a:t>What expectation does it have </a:t>
                      </a:r>
                      <a:r>
                        <a:rPr lang="en-GB" sz="1200" b="0" dirty="0" err="1">
                          <a:solidFill>
                            <a:srgbClr val="002060"/>
                          </a:solidFill>
                        </a:rPr>
                        <a:t>ie</a:t>
                      </a:r>
                      <a:r>
                        <a:rPr lang="en-GB" sz="1200" b="0" dirty="0">
                          <a:solidFill>
                            <a:srgbClr val="002060"/>
                          </a:solidFill>
                        </a:rPr>
                        <a:t> if service delivery then how can it fund or support services</a:t>
                      </a:r>
                    </a:p>
                    <a:p>
                      <a:pPr marL="171450" indent="-171450">
                        <a:buFont typeface="Arial" panose="020B0604020202020204" pitchFamily="34" charset="0"/>
                        <a:buChar char="•"/>
                      </a:pPr>
                      <a:r>
                        <a:rPr lang="en-GB" sz="1200" b="0" dirty="0">
                          <a:solidFill>
                            <a:srgbClr val="002060"/>
                          </a:solidFill>
                        </a:rPr>
                        <a:t>Who does it want/not want to engage with </a:t>
                      </a:r>
                    </a:p>
                  </a:txBody>
                  <a:tcPr/>
                </a:tc>
                <a:tc>
                  <a:txBody>
                    <a:bodyPr/>
                    <a:lstStyle/>
                    <a:p>
                      <a:pPr marL="171450" indent="-171450" algn="l">
                        <a:buFont typeface="Arial" panose="020B0604020202020204" pitchFamily="34" charset="0"/>
                        <a:buChar char="•"/>
                      </a:pPr>
                      <a:r>
                        <a:rPr lang="en-GB" sz="1200" dirty="0">
                          <a:solidFill>
                            <a:srgbClr val="002060"/>
                          </a:solidFill>
                        </a:rPr>
                        <a:t>Cold hard look at what is the potential/opportunity and develop shared understanding with members, departments and staff </a:t>
                      </a:r>
                    </a:p>
                    <a:p>
                      <a:pPr marL="171450" indent="-171450" algn="l">
                        <a:buFont typeface="Arial" panose="020B0604020202020204" pitchFamily="34" charset="0"/>
                        <a:buChar char="•"/>
                      </a:pPr>
                      <a:r>
                        <a:rPr lang="en-GB" sz="1200" dirty="0">
                          <a:solidFill>
                            <a:srgbClr val="002060"/>
                          </a:solidFill>
                        </a:rPr>
                        <a:t>Then consider the development/update of a Compact/SLA with sector – using a co-designed approach based on common understanding between council and sector</a:t>
                      </a:r>
                    </a:p>
                  </a:txBody>
                  <a:tcPr/>
                </a:tc>
                <a:extLst>
                  <a:ext uri="{0D108BD9-81ED-4DB2-BD59-A6C34878D82A}">
                    <a16:rowId xmlns:a16="http://schemas.microsoft.com/office/drawing/2014/main" xmlns="" val="2384866442"/>
                  </a:ext>
                </a:extLst>
              </a:tr>
              <a:tr h="1827831">
                <a:tc>
                  <a:txBody>
                    <a:bodyPr/>
                    <a:lstStyle/>
                    <a:p>
                      <a:r>
                        <a:rPr lang="en-GB" sz="1200" b="1" dirty="0">
                          <a:solidFill>
                            <a:srgbClr val="002060"/>
                          </a:solidFill>
                        </a:rPr>
                        <a:t>Communication with the sector</a:t>
                      </a:r>
                    </a:p>
                    <a:p>
                      <a:pPr marL="171450" indent="-171450">
                        <a:buFont typeface="Arial" panose="020B0604020202020204" pitchFamily="34" charset="0"/>
                        <a:buChar char="•"/>
                      </a:pPr>
                      <a:r>
                        <a:rPr lang="en-GB" sz="1200" b="0" dirty="0">
                          <a:solidFill>
                            <a:srgbClr val="002060"/>
                          </a:solidFill>
                        </a:rPr>
                        <a:t>Confusion about who and how to contact </a:t>
                      </a:r>
                    </a:p>
                    <a:p>
                      <a:pPr marL="171450" indent="-171450">
                        <a:buFont typeface="Arial" panose="020B0604020202020204" pitchFamily="34" charset="0"/>
                        <a:buChar char="•"/>
                      </a:pPr>
                      <a:r>
                        <a:rPr lang="en-GB" sz="1200" b="0" dirty="0">
                          <a:solidFill>
                            <a:srgbClr val="002060"/>
                          </a:solidFill>
                        </a:rPr>
                        <a:t>Expectation of sector on council to engage</a:t>
                      </a:r>
                    </a:p>
                    <a:p>
                      <a:pPr marL="171450" indent="-171450">
                        <a:buFont typeface="Arial" panose="020B0604020202020204" pitchFamily="34" charset="0"/>
                        <a:buChar char="•"/>
                      </a:pPr>
                      <a:r>
                        <a:rPr lang="en-GB" sz="1200" b="0" dirty="0">
                          <a:solidFill>
                            <a:srgbClr val="002060"/>
                          </a:solidFill>
                        </a:rPr>
                        <a:t>Role of intermediaries </a:t>
                      </a:r>
                      <a:r>
                        <a:rPr lang="en-GB" sz="1200" b="0" dirty="0" err="1">
                          <a:solidFill>
                            <a:srgbClr val="002060"/>
                          </a:solidFill>
                        </a:rPr>
                        <a:t>ie</a:t>
                      </a:r>
                      <a:r>
                        <a:rPr lang="en-GB" sz="1200" b="0" dirty="0">
                          <a:solidFill>
                            <a:srgbClr val="002060"/>
                          </a:solidFill>
                        </a:rPr>
                        <a:t> CVS </a:t>
                      </a:r>
                    </a:p>
                  </a:txBody>
                  <a:tcPr/>
                </a:tc>
                <a:tc>
                  <a:txBody>
                    <a:bodyPr/>
                    <a:lstStyle/>
                    <a:p>
                      <a:pPr marL="171450" lvl="0" indent="-171450">
                        <a:buFont typeface="Arial" panose="020B0604020202020204" pitchFamily="34" charset="0"/>
                        <a:buChar char="•"/>
                      </a:pPr>
                      <a:r>
                        <a:rPr lang="en-GB" sz="1200" dirty="0">
                          <a:solidFill>
                            <a:srgbClr val="002060"/>
                          </a:solidFill>
                        </a:rPr>
                        <a:t>Development of simple VCS portal within the council website with key sources of information, contacts and links (internal and external) to support</a:t>
                      </a:r>
                    </a:p>
                    <a:p>
                      <a:pPr marL="171450" lvl="0" indent="-171450">
                        <a:buFont typeface="Arial" panose="020B0604020202020204" pitchFamily="34" charset="0"/>
                        <a:buChar char="•"/>
                      </a:pPr>
                      <a:r>
                        <a:rPr lang="en-GB" sz="1200" dirty="0">
                          <a:solidFill>
                            <a:srgbClr val="002060"/>
                          </a:solidFill>
                        </a:rPr>
                        <a:t>Appoint VCS lead/champion in each department as point of contact for information/follow up</a:t>
                      </a:r>
                    </a:p>
                    <a:p>
                      <a:pPr marL="171450" lvl="0" indent="-171450">
                        <a:buFont typeface="Arial" panose="020B0604020202020204" pitchFamily="34" charset="0"/>
                        <a:buChar char="•"/>
                      </a:pPr>
                      <a:r>
                        <a:rPr lang="en-GB" sz="1200" dirty="0">
                          <a:solidFill>
                            <a:srgbClr val="002060"/>
                          </a:solidFill>
                        </a:rPr>
                        <a:t>Use compact/SLA to communicate relationship and role between council, strategic partners and sector</a:t>
                      </a:r>
                    </a:p>
                    <a:p>
                      <a:pPr marL="171450" lvl="0" indent="-171450">
                        <a:buFont typeface="Arial" panose="020B0604020202020204" pitchFamily="34" charset="0"/>
                        <a:buChar char="•"/>
                      </a:pPr>
                      <a:r>
                        <a:rPr lang="en-GB" sz="1200" dirty="0">
                          <a:solidFill>
                            <a:srgbClr val="002060"/>
                          </a:solidFill>
                        </a:rPr>
                        <a:t>Consider an annual celebration/networking event to bring sector together (possibly linked to a campaign around local volunteering/social action)</a:t>
                      </a:r>
                    </a:p>
                  </a:txBody>
                  <a:tcPr/>
                </a:tc>
                <a:extLst>
                  <a:ext uri="{0D108BD9-81ED-4DB2-BD59-A6C34878D82A}">
                    <a16:rowId xmlns:a16="http://schemas.microsoft.com/office/drawing/2014/main" xmlns="" val="3049915066"/>
                  </a:ext>
                </a:extLst>
              </a:tr>
              <a:tr h="1653752">
                <a:tc>
                  <a:txBody>
                    <a:bodyPr/>
                    <a:lstStyle/>
                    <a:p>
                      <a:r>
                        <a:rPr lang="en-GB" sz="1200" b="1" dirty="0">
                          <a:solidFill>
                            <a:srgbClr val="002060"/>
                          </a:solidFill>
                        </a:rPr>
                        <a:t>Enabling the sector/Unlocking local and other assets/funding</a:t>
                      </a:r>
                    </a:p>
                    <a:p>
                      <a:pPr marL="171450" indent="-171450">
                        <a:buFont typeface="Arial" panose="020B0604020202020204" pitchFamily="34" charset="0"/>
                        <a:buChar char="•"/>
                      </a:pPr>
                      <a:r>
                        <a:rPr lang="en-GB" sz="1200" b="0" dirty="0">
                          <a:solidFill>
                            <a:srgbClr val="002060"/>
                          </a:solidFill>
                        </a:rPr>
                        <a:t>Helping the sector to fundraise/access resources more efficiently</a:t>
                      </a:r>
                    </a:p>
                    <a:p>
                      <a:pPr marL="171450" indent="-171450">
                        <a:buFont typeface="Arial" panose="020B0604020202020204" pitchFamily="34" charset="0"/>
                        <a:buChar char="•"/>
                      </a:pPr>
                      <a:r>
                        <a:rPr lang="en-GB" sz="1200" b="0" dirty="0">
                          <a:solidFill>
                            <a:srgbClr val="002060"/>
                          </a:solidFill>
                        </a:rPr>
                        <a:t>Create greater and better links with businesses</a:t>
                      </a:r>
                    </a:p>
                    <a:p>
                      <a:pPr marL="171450" indent="-171450">
                        <a:buFont typeface="Arial" panose="020B0604020202020204" pitchFamily="34" charset="0"/>
                        <a:buChar char="•"/>
                      </a:pPr>
                      <a:r>
                        <a:rPr lang="en-GB" sz="1200" b="0" dirty="0">
                          <a:solidFill>
                            <a:srgbClr val="002060"/>
                          </a:solidFill>
                        </a:rPr>
                        <a:t>Access to better premises/space</a:t>
                      </a:r>
                    </a:p>
                    <a:p>
                      <a:pPr marL="171450" indent="-171450">
                        <a:buFont typeface="Arial" panose="020B0604020202020204" pitchFamily="34" charset="0"/>
                        <a:buChar char="•"/>
                      </a:pPr>
                      <a:endParaRPr lang="en-GB" sz="1200" b="1" dirty="0">
                        <a:solidFill>
                          <a:srgbClr val="002060"/>
                        </a:solidFill>
                      </a:endParaRPr>
                    </a:p>
                    <a:p>
                      <a:endParaRPr lang="en-GB" sz="1200" b="1" dirty="0">
                        <a:solidFill>
                          <a:srgbClr val="002060"/>
                        </a:solidFill>
                      </a:endParaRPr>
                    </a:p>
                  </a:txBody>
                  <a:tcPr/>
                </a:tc>
                <a:tc>
                  <a:txBody>
                    <a:bodyPr/>
                    <a:lstStyle/>
                    <a:p>
                      <a:pPr marL="171450" indent="-171450">
                        <a:buFont typeface="Arial" panose="020B0604020202020204" pitchFamily="34" charset="0"/>
                        <a:buChar char="•"/>
                      </a:pPr>
                      <a:r>
                        <a:rPr lang="en-GB" sz="1200" dirty="0">
                          <a:solidFill>
                            <a:srgbClr val="002060"/>
                          </a:solidFill>
                        </a:rPr>
                        <a:t>Review Redbridge Giving Scheme with a focus on improving giving from business and sourcing support from other local and trust funders (CCG etc)</a:t>
                      </a:r>
                    </a:p>
                    <a:p>
                      <a:pPr marL="171450" indent="-171450">
                        <a:buFont typeface="Arial" panose="020B0604020202020204" pitchFamily="34" charset="0"/>
                        <a:buChar char="•"/>
                      </a:pPr>
                      <a:r>
                        <a:rPr lang="en-GB" sz="1200" dirty="0">
                          <a:solidFill>
                            <a:srgbClr val="002060"/>
                          </a:solidFill>
                        </a:rPr>
                        <a:t>Consider using levers such as business rate relief for business offering free or peppercorn space to VCS organisations </a:t>
                      </a:r>
                    </a:p>
                    <a:p>
                      <a:pPr marL="171450" indent="-171450">
                        <a:buFont typeface="Arial" panose="020B0604020202020204" pitchFamily="34" charset="0"/>
                        <a:buChar char="•"/>
                      </a:pPr>
                      <a:r>
                        <a:rPr lang="en-GB" sz="1200" dirty="0">
                          <a:solidFill>
                            <a:srgbClr val="002060"/>
                          </a:solidFill>
                        </a:rPr>
                        <a:t>Work with other statutory and trust funders to encourage investment and funding into the borough </a:t>
                      </a:r>
                    </a:p>
                    <a:p>
                      <a:endParaRPr lang="en-GB" sz="1200" dirty="0">
                        <a:solidFill>
                          <a:srgbClr val="002060"/>
                        </a:solidFill>
                      </a:endParaRPr>
                    </a:p>
                  </a:txBody>
                  <a:tcPr/>
                </a:tc>
                <a:extLst>
                  <a:ext uri="{0D108BD9-81ED-4DB2-BD59-A6C34878D82A}">
                    <a16:rowId xmlns:a16="http://schemas.microsoft.com/office/drawing/2014/main" xmlns="" val="2248499085"/>
                  </a:ext>
                </a:extLst>
              </a:tr>
            </a:tbl>
          </a:graphicData>
        </a:graphic>
      </p:graphicFrame>
      <p:sp>
        <p:nvSpPr>
          <p:cNvPr id="4" name="Content Placeholder 1">
            <a:extLst>
              <a:ext uri="{FF2B5EF4-FFF2-40B4-BE49-F238E27FC236}">
                <a16:creationId xmlns:a16="http://schemas.microsoft.com/office/drawing/2014/main" xmlns="" id="{03B75CFD-CB99-4EC6-9A0E-DF2176A5ECF2}"/>
              </a:ext>
            </a:extLst>
          </p:cNvPr>
          <p:cNvSpPr>
            <a:spLocks noGrp="1"/>
          </p:cNvSpPr>
          <p:nvPr>
            <p:ph sz="quarter" idx="12"/>
          </p:nvPr>
        </p:nvSpPr>
        <p:spPr>
          <a:xfrm>
            <a:off x="285462" y="448245"/>
            <a:ext cx="8583901" cy="824623"/>
          </a:xfrm>
        </p:spPr>
        <p:txBody>
          <a:bodyPr/>
          <a:lstStyle/>
          <a:p>
            <a:r>
              <a:rPr lang="en-GB" sz="3200" dirty="0"/>
              <a:t>Some ideas</a:t>
            </a:r>
          </a:p>
        </p:txBody>
      </p:sp>
    </p:spTree>
    <p:extLst>
      <p:ext uri="{BB962C8B-B14F-4D97-AF65-F5344CB8AC3E}">
        <p14:creationId xmlns:p14="http://schemas.microsoft.com/office/powerpoint/2010/main" val="302978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F68B5FE-1902-4AA1-987E-9BE823057085}"/>
              </a:ext>
            </a:extLst>
          </p:cNvPr>
          <p:cNvSpPr>
            <a:spLocks noGrp="1"/>
          </p:cNvSpPr>
          <p:nvPr>
            <p:ph sz="quarter" idx="12"/>
          </p:nvPr>
        </p:nvSpPr>
        <p:spPr>
          <a:xfrm>
            <a:off x="153656" y="505463"/>
            <a:ext cx="8583901" cy="824623"/>
          </a:xfrm>
        </p:spPr>
        <p:txBody>
          <a:bodyPr/>
          <a:lstStyle/>
          <a:p>
            <a:r>
              <a:rPr lang="en-GB" sz="3200" dirty="0"/>
              <a:t>Summary</a:t>
            </a:r>
          </a:p>
        </p:txBody>
      </p:sp>
      <p:sp>
        <p:nvSpPr>
          <p:cNvPr id="3" name="Text Placeholder 2">
            <a:extLst>
              <a:ext uri="{FF2B5EF4-FFF2-40B4-BE49-F238E27FC236}">
                <a16:creationId xmlns:a16="http://schemas.microsoft.com/office/drawing/2014/main" xmlns="" id="{8FDD9BD2-278E-4D1B-9C8C-FC922D5A3A90}"/>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09B2C67-D0C4-4839-9F2E-B3010911BC1A}"/>
              </a:ext>
            </a:extLst>
          </p:cNvPr>
          <p:cNvSpPr>
            <a:spLocks noGrp="1"/>
          </p:cNvSpPr>
          <p:nvPr>
            <p:ph type="body" sz="quarter" idx="18"/>
          </p:nvPr>
        </p:nvSpPr>
        <p:spPr>
          <a:xfrm>
            <a:off x="285550" y="1202724"/>
            <a:ext cx="8583813" cy="5058033"/>
          </a:xfrm>
        </p:spPr>
        <p:txBody>
          <a:bodyPr/>
          <a:lstStyle/>
          <a:p>
            <a:r>
              <a:rPr lang="en-GB" sz="1800" dirty="0"/>
              <a:t>Although the survey response was lower than expected, the profile of organisations who have responded appear broadly similar to the make up of the sector in the borough described by stakeholders, </a:t>
            </a:r>
            <a:r>
              <a:rPr lang="en-GB" sz="1800" dirty="0" err="1"/>
              <a:t>ie</a:t>
            </a:r>
            <a:r>
              <a:rPr lang="en-GB" sz="1800" dirty="0"/>
              <a:t> predominantly small organisations, who have been operating for a long time.</a:t>
            </a:r>
          </a:p>
          <a:p>
            <a:r>
              <a:rPr lang="en-GB" sz="1800" dirty="0"/>
              <a:t>Organisations are offering a wide range of services and working with a diverse range of groups and needs across the borough, in the main at least fortnightly.</a:t>
            </a:r>
          </a:p>
          <a:p>
            <a:r>
              <a:rPr lang="en-GB" sz="1800" dirty="0"/>
              <a:t>Residents needs are varied.  Services are predominantly focused on providing advice and support around health and wellbeing, housing and poverty issues, activities to help reduce isolation, improve access to services/education and support community cohesion.</a:t>
            </a:r>
          </a:p>
          <a:p>
            <a:r>
              <a:rPr lang="en-GB" sz="1800" dirty="0"/>
              <a:t>Organisations are expressing concern about resourcing of services from reduced statutory funding for them to manage demand as well as other factors which impact on raising demand for services such as housing, increased poverty and transient populations.  </a:t>
            </a:r>
            <a:endParaRPr lang="en-GB" sz="2000" dirty="0"/>
          </a:p>
          <a:p>
            <a:endParaRPr lang="en-GB" sz="2000" dirty="0"/>
          </a:p>
          <a:p>
            <a:endParaRPr lang="en-GB" sz="2000" dirty="0"/>
          </a:p>
          <a:p>
            <a:endParaRPr lang="en-GB" sz="2000" dirty="0"/>
          </a:p>
        </p:txBody>
      </p:sp>
    </p:spTree>
    <p:extLst>
      <p:ext uri="{BB962C8B-B14F-4D97-AF65-F5344CB8AC3E}">
        <p14:creationId xmlns:p14="http://schemas.microsoft.com/office/powerpoint/2010/main" val="103678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B09245D-9152-4730-A7EB-27ED17AA62C6}"/>
              </a:ext>
            </a:extLst>
          </p:cNvPr>
          <p:cNvSpPr>
            <a:spLocks noGrp="1"/>
          </p:cNvSpPr>
          <p:nvPr>
            <p:ph sz="quarter" idx="12"/>
          </p:nvPr>
        </p:nvSpPr>
        <p:spPr>
          <a:xfrm>
            <a:off x="280049" y="604231"/>
            <a:ext cx="8583901" cy="824623"/>
          </a:xfrm>
        </p:spPr>
        <p:txBody>
          <a:bodyPr/>
          <a:lstStyle/>
          <a:p>
            <a:r>
              <a:rPr lang="en-GB" sz="3200" dirty="0"/>
              <a:t>Who responded to the survey?</a:t>
            </a:r>
          </a:p>
        </p:txBody>
      </p:sp>
      <p:sp>
        <p:nvSpPr>
          <p:cNvPr id="3" name="Text Placeholder 2">
            <a:extLst>
              <a:ext uri="{FF2B5EF4-FFF2-40B4-BE49-F238E27FC236}">
                <a16:creationId xmlns:a16="http://schemas.microsoft.com/office/drawing/2014/main" xmlns="" id="{5E11C809-6B3B-4EAD-B6B7-366F5BCF53E9}"/>
              </a:ext>
            </a:extLst>
          </p:cNvPr>
          <p:cNvSpPr>
            <a:spLocks noGrp="1"/>
          </p:cNvSpPr>
          <p:nvPr>
            <p:ph type="body" sz="quarter" idx="16"/>
          </p:nvPr>
        </p:nvSpPr>
        <p:spPr/>
        <p:txBody>
          <a:bodyPr/>
          <a:lstStyle/>
          <a:p>
            <a:endParaRPr lang="en-GB"/>
          </a:p>
        </p:txBody>
      </p:sp>
      <p:graphicFrame>
        <p:nvGraphicFramePr>
          <p:cNvPr id="8" name="Chart 7">
            <a:extLst>
              <a:ext uri="{FF2B5EF4-FFF2-40B4-BE49-F238E27FC236}">
                <a16:creationId xmlns:a16="http://schemas.microsoft.com/office/drawing/2014/main" xmlns="" id="{A7ED9833-F11C-4871-A999-82769F41061E}"/>
              </a:ext>
            </a:extLst>
          </p:cNvPr>
          <p:cNvGraphicFramePr>
            <a:graphicFrameLocks/>
          </p:cNvGraphicFramePr>
          <p:nvPr>
            <p:extLst>
              <p:ext uri="{D42A27DB-BD31-4B8C-83A1-F6EECF244321}">
                <p14:modId xmlns:p14="http://schemas.microsoft.com/office/powerpoint/2010/main" val="3735790920"/>
              </p:ext>
            </p:extLst>
          </p:nvPr>
        </p:nvGraphicFramePr>
        <p:xfrm>
          <a:off x="137921" y="2935803"/>
          <a:ext cx="4791131" cy="331796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xmlns="" id="{CA81B594-651E-435C-9B8E-A64ED1400DC1}"/>
              </a:ext>
            </a:extLst>
          </p:cNvPr>
          <p:cNvSpPr txBox="1"/>
          <p:nvPr/>
        </p:nvSpPr>
        <p:spPr>
          <a:xfrm>
            <a:off x="315893" y="1381331"/>
            <a:ext cx="3777136" cy="1323439"/>
          </a:xfrm>
          <a:prstGeom prst="rect">
            <a:avLst/>
          </a:prstGeom>
          <a:noFill/>
        </p:spPr>
        <p:txBody>
          <a:bodyPr wrap="square" rtlCol="0">
            <a:spAutoFit/>
          </a:bodyPr>
          <a:lstStyle/>
          <a:p>
            <a:r>
              <a:rPr lang="en-GB" sz="1600" dirty="0">
                <a:solidFill>
                  <a:schemeClr val="tx2"/>
                </a:solidFill>
                <a:latin typeface="+mn-lt"/>
              </a:rPr>
              <a:t>Almost all of the surveyed organisations are well established, with only one organisation having been set up in the last year. Three in five have been running for over 20 years.</a:t>
            </a:r>
          </a:p>
        </p:txBody>
      </p:sp>
      <p:graphicFrame>
        <p:nvGraphicFramePr>
          <p:cNvPr id="9" name="Chart 8">
            <a:extLst>
              <a:ext uri="{FF2B5EF4-FFF2-40B4-BE49-F238E27FC236}">
                <a16:creationId xmlns:a16="http://schemas.microsoft.com/office/drawing/2014/main" xmlns="" id="{AA00ECFB-7299-4B78-8677-10BDFED5E3CD}"/>
              </a:ext>
            </a:extLst>
          </p:cNvPr>
          <p:cNvGraphicFramePr>
            <a:graphicFrameLocks/>
          </p:cNvGraphicFramePr>
          <p:nvPr>
            <p:extLst>
              <p:ext uri="{D42A27DB-BD31-4B8C-83A1-F6EECF244321}">
                <p14:modId xmlns:p14="http://schemas.microsoft.com/office/powerpoint/2010/main" val="1253453994"/>
              </p:ext>
            </p:extLst>
          </p:nvPr>
        </p:nvGraphicFramePr>
        <p:xfrm>
          <a:off x="4536157" y="2212327"/>
          <a:ext cx="4291950" cy="405308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xmlns="" id="{C8AEAD0B-4838-437E-9831-61CDC7E5C765}"/>
              </a:ext>
            </a:extLst>
          </p:cNvPr>
          <p:cNvSpPr txBox="1"/>
          <p:nvPr/>
        </p:nvSpPr>
        <p:spPr>
          <a:xfrm>
            <a:off x="5050971" y="1381330"/>
            <a:ext cx="3777136" cy="830997"/>
          </a:xfrm>
          <a:prstGeom prst="rect">
            <a:avLst/>
          </a:prstGeom>
          <a:noFill/>
        </p:spPr>
        <p:txBody>
          <a:bodyPr wrap="square" rtlCol="0">
            <a:spAutoFit/>
          </a:bodyPr>
          <a:lstStyle/>
          <a:p>
            <a:r>
              <a:rPr lang="en-GB" sz="1600" dirty="0">
                <a:solidFill>
                  <a:schemeClr val="tx2"/>
                </a:solidFill>
                <a:latin typeface="+mn-lt"/>
              </a:rPr>
              <a:t>The majority are also registered as a charity, with 11 designated as a CIO, charitable company or CIC.</a:t>
            </a:r>
          </a:p>
        </p:txBody>
      </p:sp>
    </p:spTree>
    <p:extLst>
      <p:ext uri="{BB962C8B-B14F-4D97-AF65-F5344CB8AC3E}">
        <p14:creationId xmlns:p14="http://schemas.microsoft.com/office/powerpoint/2010/main" val="190159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19ED8FE-5870-4509-9D6F-87980D0ED570}"/>
              </a:ext>
            </a:extLst>
          </p:cNvPr>
          <p:cNvSpPr>
            <a:spLocks noGrp="1"/>
          </p:cNvSpPr>
          <p:nvPr>
            <p:ph sz="quarter" idx="12"/>
          </p:nvPr>
        </p:nvSpPr>
        <p:spPr>
          <a:xfrm>
            <a:off x="280049" y="604231"/>
            <a:ext cx="8583901" cy="705035"/>
          </a:xfrm>
        </p:spPr>
        <p:txBody>
          <a:bodyPr/>
          <a:lstStyle/>
          <a:p>
            <a:r>
              <a:rPr lang="en-GB" sz="3200" dirty="0"/>
              <a:t>Where do they operate?</a:t>
            </a:r>
          </a:p>
        </p:txBody>
      </p:sp>
      <p:sp>
        <p:nvSpPr>
          <p:cNvPr id="3" name="Text Placeholder 2">
            <a:extLst>
              <a:ext uri="{FF2B5EF4-FFF2-40B4-BE49-F238E27FC236}">
                <a16:creationId xmlns:a16="http://schemas.microsoft.com/office/drawing/2014/main" xmlns="" id="{D4B660F6-E12A-468E-BF0D-3ED6FE99786C}"/>
              </a:ext>
            </a:extLst>
          </p:cNvPr>
          <p:cNvSpPr>
            <a:spLocks noGrp="1"/>
          </p:cNvSpPr>
          <p:nvPr>
            <p:ph type="body" sz="quarter" idx="16"/>
          </p:nvPr>
        </p:nvSpPr>
        <p:spPr/>
        <p:txBody>
          <a:bodyPr/>
          <a:lstStyle/>
          <a:p>
            <a:endParaRPr lang="en-GB"/>
          </a:p>
        </p:txBody>
      </p:sp>
      <p:graphicFrame>
        <p:nvGraphicFramePr>
          <p:cNvPr id="7" name="Chart 6">
            <a:extLst>
              <a:ext uri="{FF2B5EF4-FFF2-40B4-BE49-F238E27FC236}">
                <a16:creationId xmlns:a16="http://schemas.microsoft.com/office/drawing/2014/main" xmlns="" id="{17451AC8-0A04-4503-9B9B-505D43A54286}"/>
              </a:ext>
            </a:extLst>
          </p:cNvPr>
          <p:cNvGraphicFramePr>
            <a:graphicFrameLocks/>
          </p:cNvGraphicFramePr>
          <p:nvPr>
            <p:extLst>
              <p:ext uri="{D42A27DB-BD31-4B8C-83A1-F6EECF244321}">
                <p14:modId xmlns:p14="http://schemas.microsoft.com/office/powerpoint/2010/main" val="765571694"/>
              </p:ext>
            </p:extLst>
          </p:nvPr>
        </p:nvGraphicFramePr>
        <p:xfrm>
          <a:off x="3905910" y="1077075"/>
          <a:ext cx="5079319" cy="52876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xmlns="" id="{5A6A030D-35A9-4E21-89FF-DA744102A4C0}"/>
              </a:ext>
            </a:extLst>
          </p:cNvPr>
          <p:cNvGraphicFramePr>
            <a:graphicFrameLocks/>
          </p:cNvGraphicFramePr>
          <p:nvPr>
            <p:extLst>
              <p:ext uri="{D42A27DB-BD31-4B8C-83A1-F6EECF244321}">
                <p14:modId xmlns:p14="http://schemas.microsoft.com/office/powerpoint/2010/main" val="1066429079"/>
              </p:ext>
            </p:extLst>
          </p:nvPr>
        </p:nvGraphicFramePr>
        <p:xfrm>
          <a:off x="401329" y="2959019"/>
          <a:ext cx="3864751" cy="325854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a:extLst>
              <a:ext uri="{FF2B5EF4-FFF2-40B4-BE49-F238E27FC236}">
                <a16:creationId xmlns:a16="http://schemas.microsoft.com/office/drawing/2014/main" xmlns="" id="{0B1D3DAB-F56F-4D00-AB04-60B0542029F9}"/>
              </a:ext>
            </a:extLst>
          </p:cNvPr>
          <p:cNvSpPr txBox="1"/>
          <p:nvPr/>
        </p:nvSpPr>
        <p:spPr>
          <a:xfrm rot="16200000">
            <a:off x="-760516" y="3909043"/>
            <a:ext cx="2353455" cy="2197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1000" dirty="0"/>
              <a:t>Percentage of </a:t>
            </a:r>
            <a:r>
              <a:rPr lang="en-GB" sz="1000" dirty="0">
                <a:solidFill>
                  <a:srgbClr val="002060"/>
                </a:solidFill>
                <a:latin typeface="Lato" panose="020F0502020204030203" pitchFamily="34" charset="0"/>
              </a:rPr>
              <a:t>organisations</a:t>
            </a:r>
          </a:p>
        </p:txBody>
      </p:sp>
      <p:sp>
        <p:nvSpPr>
          <p:cNvPr id="12" name="TextBox 11">
            <a:extLst>
              <a:ext uri="{FF2B5EF4-FFF2-40B4-BE49-F238E27FC236}">
                <a16:creationId xmlns:a16="http://schemas.microsoft.com/office/drawing/2014/main" xmlns="" id="{45813F14-5461-4BAF-9C9A-3C00A5DF2721}"/>
              </a:ext>
            </a:extLst>
          </p:cNvPr>
          <p:cNvSpPr txBox="1"/>
          <p:nvPr/>
        </p:nvSpPr>
        <p:spPr>
          <a:xfrm>
            <a:off x="401329" y="1228167"/>
            <a:ext cx="3926831" cy="1614001"/>
          </a:xfrm>
          <a:prstGeom prst="rect">
            <a:avLst/>
          </a:prstGeom>
          <a:noFill/>
        </p:spPr>
        <p:txBody>
          <a:bodyPr wrap="square" rtlCol="0">
            <a:spAutoFit/>
          </a:bodyPr>
          <a:lstStyle/>
          <a:p>
            <a:r>
              <a:rPr lang="en-GB" sz="1600" dirty="0">
                <a:solidFill>
                  <a:schemeClr val="tx2"/>
                </a:solidFill>
                <a:latin typeface="+mn-lt"/>
              </a:rPr>
              <a:t>Most organisations work either in or across Redbridge with just under 40% stating that they worked across East London.  Unsurprisingly smaller (&lt;£10k income) organisations are more likely to work solely in Redbridge.  </a:t>
            </a:r>
          </a:p>
        </p:txBody>
      </p:sp>
      <p:sp>
        <p:nvSpPr>
          <p:cNvPr id="13" name="TextBox 1">
            <a:extLst>
              <a:ext uri="{FF2B5EF4-FFF2-40B4-BE49-F238E27FC236}">
                <a16:creationId xmlns:a16="http://schemas.microsoft.com/office/drawing/2014/main" xmlns="" id="{08B07C37-C4AB-420D-846A-540D7CB8AA34}"/>
              </a:ext>
            </a:extLst>
          </p:cNvPr>
          <p:cNvSpPr txBox="1"/>
          <p:nvPr/>
        </p:nvSpPr>
        <p:spPr>
          <a:xfrm>
            <a:off x="1130914" y="3252210"/>
            <a:ext cx="2405579" cy="584775"/>
          </a:xfrm>
          <a:prstGeom prst="rect">
            <a:avLst/>
          </a:prstGeom>
          <a:noFill/>
          <a:ln>
            <a:solidFill>
              <a:schemeClr val="bg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1600" b="1" dirty="0">
                <a:solidFill>
                  <a:schemeClr val="tx2"/>
                </a:solidFill>
                <a:latin typeface="Lato" panose="020F0502020204030203" pitchFamily="34" charset="0"/>
              </a:rPr>
              <a:t>Where organisations operate</a:t>
            </a:r>
          </a:p>
        </p:txBody>
      </p:sp>
    </p:spTree>
    <p:extLst>
      <p:ext uri="{BB962C8B-B14F-4D97-AF65-F5344CB8AC3E}">
        <p14:creationId xmlns:p14="http://schemas.microsoft.com/office/powerpoint/2010/main" val="401147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AD651-4AA3-40B1-B244-BE18C0F7B005}"/>
              </a:ext>
            </a:extLst>
          </p:cNvPr>
          <p:cNvSpPr>
            <a:spLocks noGrp="1"/>
          </p:cNvSpPr>
          <p:nvPr>
            <p:ph type="ctrTitle"/>
          </p:nvPr>
        </p:nvSpPr>
        <p:spPr/>
        <p:txBody>
          <a:bodyPr/>
          <a:lstStyle/>
          <a:p>
            <a:r>
              <a:rPr lang="en-GB" dirty="0"/>
              <a:t>Income and funding</a:t>
            </a:r>
          </a:p>
        </p:txBody>
      </p:sp>
    </p:spTree>
    <p:extLst>
      <p:ext uri="{BB962C8B-B14F-4D97-AF65-F5344CB8AC3E}">
        <p14:creationId xmlns:p14="http://schemas.microsoft.com/office/powerpoint/2010/main" val="300795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F68B5FE-1902-4AA1-987E-9BE823057085}"/>
              </a:ext>
            </a:extLst>
          </p:cNvPr>
          <p:cNvSpPr>
            <a:spLocks noGrp="1"/>
          </p:cNvSpPr>
          <p:nvPr>
            <p:ph sz="quarter" idx="12"/>
          </p:nvPr>
        </p:nvSpPr>
        <p:spPr>
          <a:xfrm>
            <a:off x="285550" y="604231"/>
            <a:ext cx="8583901" cy="824623"/>
          </a:xfrm>
        </p:spPr>
        <p:txBody>
          <a:bodyPr/>
          <a:lstStyle/>
          <a:p>
            <a:r>
              <a:rPr lang="en-GB" sz="3200" dirty="0"/>
              <a:t>Summary</a:t>
            </a:r>
          </a:p>
        </p:txBody>
      </p:sp>
      <p:sp>
        <p:nvSpPr>
          <p:cNvPr id="3" name="Text Placeholder 2">
            <a:extLst>
              <a:ext uri="{FF2B5EF4-FFF2-40B4-BE49-F238E27FC236}">
                <a16:creationId xmlns:a16="http://schemas.microsoft.com/office/drawing/2014/main" xmlns="" id="{8FDD9BD2-278E-4D1B-9C8C-FC922D5A3A90}"/>
              </a:ext>
            </a:extLst>
          </p:cNvPr>
          <p:cNvSpPr>
            <a:spLocks noGrp="1"/>
          </p:cNvSpPr>
          <p:nvPr>
            <p:ph type="body" sz="quarter" idx="16"/>
          </p:nvPr>
        </p:nvSpPr>
        <p:spPr/>
        <p:txBody>
          <a:bodyPr/>
          <a:lstStyle/>
          <a:p>
            <a:endParaRPr lang="en-GB"/>
          </a:p>
        </p:txBody>
      </p:sp>
      <p:sp>
        <p:nvSpPr>
          <p:cNvPr id="4" name="Text Placeholder 3">
            <a:extLst>
              <a:ext uri="{FF2B5EF4-FFF2-40B4-BE49-F238E27FC236}">
                <a16:creationId xmlns:a16="http://schemas.microsoft.com/office/drawing/2014/main" xmlns="" id="{809B2C67-D0C4-4839-9F2E-B3010911BC1A}"/>
              </a:ext>
            </a:extLst>
          </p:cNvPr>
          <p:cNvSpPr>
            <a:spLocks noGrp="1"/>
          </p:cNvSpPr>
          <p:nvPr>
            <p:ph type="body" sz="quarter" idx="18"/>
          </p:nvPr>
        </p:nvSpPr>
        <p:spPr>
          <a:xfrm>
            <a:off x="274549" y="1103869"/>
            <a:ext cx="8668980" cy="5058033"/>
          </a:xfrm>
        </p:spPr>
        <p:txBody>
          <a:bodyPr/>
          <a:lstStyle/>
          <a:p>
            <a:pPr marL="342900" indent="-342900"/>
            <a:r>
              <a:rPr lang="en-GB" sz="1800" dirty="0"/>
              <a:t>There are mixed opinions about future income potential, with younger and smaller organisations feeling more optimistic than old organisations.</a:t>
            </a:r>
          </a:p>
          <a:p>
            <a:pPr marL="342900" indent="-342900"/>
            <a:r>
              <a:rPr lang="en-GB" sz="1800" dirty="0"/>
              <a:t>Clear appreciation of the funding environment but expectation that the council needs to be clear about what it can and cannot fund/support. </a:t>
            </a:r>
          </a:p>
          <a:p>
            <a:pPr marL="342900" indent="-342900"/>
            <a:r>
              <a:rPr lang="en-GB" sz="1800" dirty="0"/>
              <a:t>Recognition of the impact of reduced/increased funding on local residents, but that organisations have little time/capacity to respond and plan for the future.</a:t>
            </a:r>
          </a:p>
          <a:p>
            <a:pPr marL="342900" indent="-342900"/>
            <a:r>
              <a:rPr lang="en-GB" sz="1800" dirty="0"/>
              <a:t>Reliance on and expectation of volunteers is high to run services, but access to and recruitment of volunteers and trustees is increasingly difficult (average 10-30 volunteers needed)</a:t>
            </a:r>
          </a:p>
          <a:p>
            <a:pPr marL="342900" indent="-342900"/>
            <a:r>
              <a:rPr lang="en-GB" sz="1800" dirty="0"/>
              <a:t>Although representing less than one third of income donations individual giving is a common source of funding across all organisations, with contracting and crowdfunding the least. Those contracted by the council stated their concerns about impact on services if these contracts were lost.</a:t>
            </a:r>
          </a:p>
          <a:p>
            <a:pPr marL="342900" indent="-342900"/>
            <a:r>
              <a:rPr lang="en-GB" sz="1800" dirty="0"/>
              <a:t>Organisations are relying on a mix of income, with only four reliant on local or national government grants.  </a:t>
            </a:r>
          </a:p>
        </p:txBody>
      </p:sp>
    </p:spTree>
    <p:extLst>
      <p:ext uri="{BB962C8B-B14F-4D97-AF65-F5344CB8AC3E}">
        <p14:creationId xmlns:p14="http://schemas.microsoft.com/office/powerpoint/2010/main" val="51531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3FEAD1-64DE-4461-9779-1228E1150DC0}"/>
              </a:ext>
            </a:extLst>
          </p:cNvPr>
          <p:cNvSpPr>
            <a:spLocks noGrp="1"/>
          </p:cNvSpPr>
          <p:nvPr>
            <p:ph sz="quarter" idx="12"/>
          </p:nvPr>
        </p:nvSpPr>
        <p:spPr>
          <a:xfrm>
            <a:off x="285462" y="905007"/>
            <a:ext cx="8583901" cy="503663"/>
          </a:xfrm>
        </p:spPr>
        <p:txBody>
          <a:bodyPr/>
          <a:lstStyle/>
          <a:p>
            <a:r>
              <a:rPr lang="en-GB" sz="3200" dirty="0"/>
              <a:t>What is the annual income of respondents?</a:t>
            </a:r>
          </a:p>
        </p:txBody>
      </p:sp>
      <p:sp>
        <p:nvSpPr>
          <p:cNvPr id="4" name="Text Placeholder 3">
            <a:extLst>
              <a:ext uri="{FF2B5EF4-FFF2-40B4-BE49-F238E27FC236}">
                <a16:creationId xmlns:a16="http://schemas.microsoft.com/office/drawing/2014/main" xmlns="" id="{0D23A416-B197-4DF0-BD6A-656B77230530}"/>
              </a:ext>
            </a:extLst>
          </p:cNvPr>
          <p:cNvSpPr>
            <a:spLocks noGrp="1"/>
          </p:cNvSpPr>
          <p:nvPr>
            <p:ph type="body" sz="quarter" idx="16"/>
          </p:nvPr>
        </p:nvSpPr>
        <p:spPr/>
        <p:txBody>
          <a:bodyPr/>
          <a:lstStyle/>
          <a:p>
            <a:endParaRPr lang="en-GB"/>
          </a:p>
        </p:txBody>
      </p:sp>
      <p:graphicFrame>
        <p:nvGraphicFramePr>
          <p:cNvPr id="6" name="Chart 5">
            <a:extLst>
              <a:ext uri="{FF2B5EF4-FFF2-40B4-BE49-F238E27FC236}">
                <a16:creationId xmlns:a16="http://schemas.microsoft.com/office/drawing/2014/main" xmlns="" id="{21791530-3C9E-4FDE-804B-F3E9C91903EE}"/>
              </a:ext>
            </a:extLst>
          </p:cNvPr>
          <p:cNvGraphicFramePr>
            <a:graphicFrameLocks/>
          </p:cNvGraphicFramePr>
          <p:nvPr>
            <p:extLst>
              <p:ext uri="{D42A27DB-BD31-4B8C-83A1-F6EECF244321}">
                <p14:modId xmlns:p14="http://schemas.microsoft.com/office/powerpoint/2010/main" val="2490427352"/>
              </p:ext>
            </p:extLst>
          </p:nvPr>
        </p:nvGraphicFramePr>
        <p:xfrm>
          <a:off x="359504" y="1673352"/>
          <a:ext cx="8424991" cy="3771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7942526"/>
      </p:ext>
    </p:extLst>
  </p:cSld>
  <p:clrMapOvr>
    <a:masterClrMapping/>
  </p:clrMapOvr>
</p:sld>
</file>

<file path=ppt/theme/theme1.xml><?xml version="1.0" encoding="utf-8"?>
<a:theme xmlns:a="http://schemas.openxmlformats.org/drawingml/2006/main" name="Office Theme">
  <a:themeElements>
    <a:clrScheme name="RSCore">
      <a:dk1>
        <a:srgbClr val="020122"/>
      </a:dk1>
      <a:lt1>
        <a:srgbClr val="FFFFFF"/>
      </a:lt1>
      <a:dk2>
        <a:srgbClr val="1C3E7A"/>
      </a:dk2>
      <a:lt2>
        <a:srgbClr val="E1E1E1"/>
      </a:lt2>
      <a:accent1>
        <a:srgbClr val="E84237"/>
      </a:accent1>
      <a:accent2>
        <a:srgbClr val="9A4091"/>
      </a:accent2>
      <a:accent3>
        <a:srgbClr val="00A890"/>
      </a:accent3>
      <a:accent4>
        <a:srgbClr val="F3923B"/>
      </a:accent4>
      <a:accent5>
        <a:srgbClr val="000000"/>
      </a:accent5>
      <a:accent6>
        <a:srgbClr val="000000"/>
      </a:accent6>
      <a:hlink>
        <a:srgbClr val="1C3E7A"/>
      </a:hlink>
      <a:folHlink>
        <a:srgbClr val="9A4091"/>
      </a:folHlink>
    </a:clrScheme>
    <a:fontScheme name="Main">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solidFill>
              <a:schemeClr val="tx2"/>
            </a:solidFill>
            <a:latin typeface="+mn-lt"/>
          </a:defRPr>
        </a:defPPr>
      </a:lstStyle>
    </a:txDef>
  </a:objectDefaults>
  <a:extraClrSchemeLst/>
  <a:extLst>
    <a:ext uri="{05A4C25C-085E-4340-85A3-A5531E510DB2}">
      <thm15:themeFamily xmlns:thm15="http://schemas.microsoft.com/office/thememl/2012/main" name="Presentation1" id="{BC83D123-1FB7-42CD-85BF-DBAEBA2862E3}" vid="{B5B26BF4-324B-4BBC-A96B-53A10A0FAE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RSCore">
    <a:dk1>
      <a:srgbClr val="020122"/>
    </a:dk1>
    <a:lt1>
      <a:srgbClr val="FFFFFF"/>
    </a:lt1>
    <a:dk2>
      <a:srgbClr val="1C3E7A"/>
    </a:dk2>
    <a:lt2>
      <a:srgbClr val="E1E1E1"/>
    </a:lt2>
    <a:accent1>
      <a:srgbClr val="E84237"/>
    </a:accent1>
    <a:accent2>
      <a:srgbClr val="9A4091"/>
    </a:accent2>
    <a:accent3>
      <a:srgbClr val="00A890"/>
    </a:accent3>
    <a:accent4>
      <a:srgbClr val="F3923B"/>
    </a:accent4>
    <a:accent5>
      <a:srgbClr val="000000"/>
    </a:accent5>
    <a:accent6>
      <a:srgbClr val="000000"/>
    </a:accent6>
    <a:hlink>
      <a:srgbClr val="1C3E7A"/>
    </a:hlink>
    <a:folHlink>
      <a:srgbClr val="9A40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044622C674B944B9ABB2A38AF843FC" ma:contentTypeVersion="4" ma:contentTypeDescription="Create a new document." ma:contentTypeScope="" ma:versionID="ddd5d1e2019a1822eddbb377f7434152">
  <xsd:schema xmlns:xsd="http://www.w3.org/2001/XMLSchema" xmlns:xs="http://www.w3.org/2001/XMLSchema" xmlns:p="http://schemas.microsoft.com/office/2006/metadata/properties" xmlns:ns2="08498330-fbc7-4c2c-8b5b-c6528f75ab3b" xmlns:ns3="4d9f9572-1459-40cf-a61f-c74bcd446bf9" targetNamespace="http://schemas.microsoft.com/office/2006/metadata/properties" ma:root="true" ma:fieldsID="a29f6d0931d138de8fe8e57dd221cd2f" ns2:_="" ns3:_="">
    <xsd:import namespace="08498330-fbc7-4c2c-8b5b-c6528f75ab3b"/>
    <xsd:import namespace="4d9f9572-1459-40cf-a61f-c74bcd446bf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98330-fbc7-4c2c-8b5b-c6528f75ab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9f9572-1459-40cf-a61f-c74bcd446b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9FD0C0-6D7A-4793-B74B-EBEFE27AA21E}">
  <ds:schemaRefs>
    <ds:schemaRef ds:uri="http://schemas.microsoft.com/sharepoint/v3/contenttype/forms"/>
  </ds:schemaRefs>
</ds:datastoreItem>
</file>

<file path=customXml/itemProps2.xml><?xml version="1.0" encoding="utf-8"?>
<ds:datastoreItem xmlns:ds="http://schemas.openxmlformats.org/officeDocument/2006/customXml" ds:itemID="{6F6C444C-D0D0-4C67-842A-D45CAD44ACD9}">
  <ds:schemaRefs>
    <ds:schemaRef ds:uri="4d9f9572-1459-40cf-a61f-c74bcd446bf9"/>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08498330-fbc7-4c2c-8b5b-c6528f75ab3b"/>
    <ds:schemaRef ds:uri="http://purl.org/dc/dcmitype/"/>
  </ds:schemaRefs>
</ds:datastoreItem>
</file>

<file path=customXml/itemProps3.xml><?xml version="1.0" encoding="utf-8"?>
<ds:datastoreItem xmlns:ds="http://schemas.openxmlformats.org/officeDocument/2006/customXml" ds:itemID="{00B3AA56-C22F-49C3-9089-D6502EAA1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98330-fbc7-4c2c-8b5b-c6528f75ab3b"/>
    <ds:schemaRef ds:uri="4d9f9572-1459-40cf-a61f-c74bcd446b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Rocket Science Powerpoint with text fixed 0915</Template>
  <TotalTime>1861</TotalTime>
  <Words>3997</Words>
  <Application>Microsoft Office PowerPoint</Application>
  <PresentationFormat>On-screen Show (4:3)</PresentationFormat>
  <Paragraphs>222</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Lato</vt:lpstr>
      <vt:lpstr>Lato Regular</vt:lpstr>
      <vt:lpstr>Office Theme</vt:lpstr>
      <vt:lpstr>Redbridge Voluntary and Community Sector Consultation Summary of findings and recommendations  </vt:lpstr>
      <vt:lpstr>PowerPoint Presentation</vt:lpstr>
      <vt:lpstr>Profile and need</vt:lpstr>
      <vt:lpstr>PowerPoint Presentation</vt:lpstr>
      <vt:lpstr>PowerPoint Presentation</vt:lpstr>
      <vt:lpstr>PowerPoint Presentation</vt:lpstr>
      <vt:lpstr>Income and funding</vt:lpstr>
      <vt:lpstr>PowerPoint Presentation</vt:lpstr>
      <vt:lpstr>PowerPoint Presentation</vt:lpstr>
      <vt:lpstr>PowerPoint Presentation</vt:lpstr>
      <vt:lpstr>PowerPoint Presentation</vt:lpstr>
      <vt:lpstr>Access to and use of space</vt:lpstr>
      <vt:lpstr>PowerPoint Presentation</vt:lpstr>
      <vt:lpstr>PowerPoint Presentation</vt:lpstr>
      <vt:lpstr>Partnership and collaboration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needs</vt:lpstr>
      <vt:lpstr>PowerPoint Presentation</vt:lpstr>
      <vt:lpstr>PowerPoint Presentation</vt:lpstr>
      <vt:lpstr>PowerPoint Presentation</vt:lpstr>
      <vt:lpstr>PowerPoint Presentation</vt:lpstr>
      <vt:lpstr>PowerPoint Presentation</vt:lpstr>
      <vt:lpstr>PowerPoint Presentation</vt:lpstr>
      <vt:lpstr>Conclusions and ideas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Change workshop – Women’s Resource Centre</dc:title>
  <dc:creator>Caroline Masundire</dc:creator>
  <cp:lastModifiedBy>Liz Pearce</cp:lastModifiedBy>
  <cp:revision>97</cp:revision>
  <cp:lastPrinted>2016-07-26T14:45:14Z</cp:lastPrinted>
  <dcterms:created xsi:type="dcterms:W3CDTF">2015-11-20T15:32:23Z</dcterms:created>
  <dcterms:modified xsi:type="dcterms:W3CDTF">2018-11-12T10:20:52Z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0x010100BF044622C674B944B9ABB2A38AF843FC</vt:lpwstr>
  </property>
</Properties>
</file>